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300" r:id="rId2"/>
    <p:sldId id="301" r:id="rId3"/>
    <p:sldId id="277" r:id="rId4"/>
    <p:sldId id="278" r:id="rId5"/>
    <p:sldId id="279" r:id="rId6"/>
    <p:sldId id="280" r:id="rId7"/>
    <p:sldId id="281" r:id="rId8"/>
    <p:sldId id="282" r:id="rId9"/>
    <p:sldId id="283" r:id="rId10"/>
    <p:sldId id="284" r:id="rId11"/>
    <p:sldId id="289" r:id="rId12"/>
    <p:sldId id="290" r:id="rId13"/>
    <p:sldId id="291" r:id="rId14"/>
    <p:sldId id="292" r:id="rId15"/>
    <p:sldId id="293" r:id="rId16"/>
    <p:sldId id="294" r:id="rId17"/>
    <p:sldId id="295" r:id="rId18"/>
    <p:sldId id="296" r:id="rId19"/>
    <p:sldId id="297" r:id="rId20"/>
    <p:sldId id="298" r:id="rId21"/>
    <p:sldId id="299" r:id="rId22"/>
    <p:sldId id="302" r:id="rId23"/>
    <p:sldId id="303" r:id="rId24"/>
    <p:sldId id="304" r:id="rId25"/>
    <p:sldId id="260" r:id="rId26"/>
    <p:sldId id="261" r:id="rId27"/>
    <p:sldId id="275" r:id="rId28"/>
    <p:sldId id="262" r:id="rId29"/>
    <p:sldId id="274" r:id="rId30"/>
    <p:sldId id="265" r:id="rId31"/>
    <p:sldId id="266" r:id="rId32"/>
    <p:sldId id="276" r:id="rId33"/>
    <p:sldId id="267" r:id="rId34"/>
    <p:sldId id="268" r:id="rId35"/>
    <p:sldId id="264" r:id="rId36"/>
    <p:sldId id="269" r:id="rId37"/>
    <p:sldId id="270" r:id="rId38"/>
    <p:sldId id="271" r:id="rId39"/>
    <p:sldId id="272" r:id="rId40"/>
    <p:sldId id="287" r:id="rId41"/>
    <p:sldId id="288" r:id="rId42"/>
  </p:sldIdLst>
  <p:sldSz cx="12192000" cy="6858000"/>
  <p:notesSz cx="6858000" cy="9144000"/>
  <p:embeddedFontLst>
    <p:embeddedFont>
      <p:font typeface="NikoshBAN" panose="02000000000000000000" pitchFamily="2" charset="0"/>
      <p:regular r:id="rId43"/>
    </p:embeddedFont>
    <p:embeddedFont>
      <p:font typeface="Book Antiqua" panose="02040602050305030304" pitchFamily="18" charset="0"/>
      <p:regular r:id="rId44"/>
      <p:bold r:id="rId45"/>
      <p:italic r:id="rId46"/>
      <p:boldItalic r:id="rId47"/>
    </p:embeddedFont>
    <p:embeddedFont>
      <p:font typeface="Cambria Math" panose="02040503050406030204" pitchFamily="18" charset="0"/>
      <p:regular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Century Gothic" panose="020B0502020202020204"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54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220F41-5E32-4E7B-B780-7F96D76CEDF8}"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6A42E-D345-4527-994B-FDDBB473E18E}" type="slidenum">
              <a:rPr lang="en-US" smtClean="0"/>
              <a:t>‹#›</a:t>
            </a:fld>
            <a:endParaRPr lang="en-US"/>
          </a:p>
        </p:txBody>
      </p:sp>
    </p:spTree>
    <p:extLst>
      <p:ext uri="{BB962C8B-B14F-4D97-AF65-F5344CB8AC3E}">
        <p14:creationId xmlns:p14="http://schemas.microsoft.com/office/powerpoint/2010/main" val="410392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220F41-5E32-4E7B-B780-7F96D76CEDF8}"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6A42E-D345-4527-994B-FDDBB473E18E}" type="slidenum">
              <a:rPr lang="en-US" smtClean="0"/>
              <a:t>‹#›</a:t>
            </a:fld>
            <a:endParaRPr lang="en-US"/>
          </a:p>
        </p:txBody>
      </p:sp>
    </p:spTree>
    <p:extLst>
      <p:ext uri="{BB962C8B-B14F-4D97-AF65-F5344CB8AC3E}">
        <p14:creationId xmlns:p14="http://schemas.microsoft.com/office/powerpoint/2010/main" val="917247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220F41-5E32-4E7B-B780-7F96D76CEDF8}"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6A42E-D345-4527-994B-FDDBB473E18E}" type="slidenum">
              <a:rPr lang="en-US" smtClean="0"/>
              <a:t>‹#›</a:t>
            </a:fld>
            <a:endParaRPr lang="en-US"/>
          </a:p>
        </p:txBody>
      </p:sp>
    </p:spTree>
    <p:extLst>
      <p:ext uri="{BB962C8B-B14F-4D97-AF65-F5344CB8AC3E}">
        <p14:creationId xmlns:p14="http://schemas.microsoft.com/office/powerpoint/2010/main" val="92372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220F41-5E32-4E7B-B780-7F96D76CEDF8}"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6A42E-D345-4527-994B-FDDBB473E18E}" type="slidenum">
              <a:rPr lang="en-US" smtClean="0"/>
              <a:t>‹#›</a:t>
            </a:fld>
            <a:endParaRPr lang="en-US"/>
          </a:p>
        </p:txBody>
      </p:sp>
    </p:spTree>
    <p:extLst>
      <p:ext uri="{BB962C8B-B14F-4D97-AF65-F5344CB8AC3E}">
        <p14:creationId xmlns:p14="http://schemas.microsoft.com/office/powerpoint/2010/main" val="1900183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7220F41-5E32-4E7B-B780-7F96D76CEDF8}"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6A42E-D345-4527-994B-FDDBB473E18E}" type="slidenum">
              <a:rPr lang="en-US" smtClean="0"/>
              <a:t>‹#›</a:t>
            </a:fld>
            <a:endParaRPr lang="en-US"/>
          </a:p>
        </p:txBody>
      </p:sp>
    </p:spTree>
    <p:extLst>
      <p:ext uri="{BB962C8B-B14F-4D97-AF65-F5344CB8AC3E}">
        <p14:creationId xmlns:p14="http://schemas.microsoft.com/office/powerpoint/2010/main" val="27213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220F41-5E32-4E7B-B780-7F96D76CEDF8}"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6A42E-D345-4527-994B-FDDBB473E18E}" type="slidenum">
              <a:rPr lang="en-US" smtClean="0"/>
              <a:t>‹#›</a:t>
            </a:fld>
            <a:endParaRPr lang="en-US"/>
          </a:p>
        </p:txBody>
      </p:sp>
    </p:spTree>
    <p:extLst>
      <p:ext uri="{BB962C8B-B14F-4D97-AF65-F5344CB8AC3E}">
        <p14:creationId xmlns:p14="http://schemas.microsoft.com/office/powerpoint/2010/main" val="441044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220F41-5E32-4E7B-B780-7F96D76CEDF8}"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6A42E-D345-4527-994B-FDDBB473E18E}" type="slidenum">
              <a:rPr lang="en-US" smtClean="0"/>
              <a:t>‹#›</a:t>
            </a:fld>
            <a:endParaRPr lang="en-US"/>
          </a:p>
        </p:txBody>
      </p:sp>
    </p:spTree>
    <p:extLst>
      <p:ext uri="{BB962C8B-B14F-4D97-AF65-F5344CB8AC3E}">
        <p14:creationId xmlns:p14="http://schemas.microsoft.com/office/powerpoint/2010/main" val="418075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220F41-5E32-4E7B-B780-7F96D76CEDF8}"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6A42E-D345-4527-994B-FDDBB473E18E}" type="slidenum">
              <a:rPr lang="en-US" smtClean="0"/>
              <a:t>‹#›</a:t>
            </a:fld>
            <a:endParaRPr lang="en-US"/>
          </a:p>
        </p:txBody>
      </p:sp>
    </p:spTree>
    <p:extLst>
      <p:ext uri="{BB962C8B-B14F-4D97-AF65-F5344CB8AC3E}">
        <p14:creationId xmlns:p14="http://schemas.microsoft.com/office/powerpoint/2010/main" val="1854607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220F41-5E32-4E7B-B780-7F96D76CEDF8}"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6A42E-D345-4527-994B-FDDBB473E18E}" type="slidenum">
              <a:rPr lang="en-US" smtClean="0"/>
              <a:t>‹#›</a:t>
            </a:fld>
            <a:endParaRPr lang="en-US"/>
          </a:p>
        </p:txBody>
      </p:sp>
    </p:spTree>
    <p:extLst>
      <p:ext uri="{BB962C8B-B14F-4D97-AF65-F5344CB8AC3E}">
        <p14:creationId xmlns:p14="http://schemas.microsoft.com/office/powerpoint/2010/main" val="79937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7220F41-5E32-4E7B-B780-7F96D76CEDF8}"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6A42E-D345-4527-994B-FDDBB473E18E}" type="slidenum">
              <a:rPr lang="en-US" smtClean="0"/>
              <a:t>‹#›</a:t>
            </a:fld>
            <a:endParaRPr lang="en-US"/>
          </a:p>
        </p:txBody>
      </p:sp>
    </p:spTree>
    <p:extLst>
      <p:ext uri="{BB962C8B-B14F-4D97-AF65-F5344CB8AC3E}">
        <p14:creationId xmlns:p14="http://schemas.microsoft.com/office/powerpoint/2010/main" val="206432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7220F41-5E32-4E7B-B780-7F96D76CEDF8}"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6A42E-D345-4527-994B-FDDBB473E18E}" type="slidenum">
              <a:rPr lang="en-US" smtClean="0"/>
              <a:t>‹#›</a:t>
            </a:fld>
            <a:endParaRPr lang="en-US"/>
          </a:p>
        </p:txBody>
      </p:sp>
    </p:spTree>
    <p:extLst>
      <p:ext uri="{BB962C8B-B14F-4D97-AF65-F5344CB8AC3E}">
        <p14:creationId xmlns:p14="http://schemas.microsoft.com/office/powerpoint/2010/main" val="1647367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220F41-5E32-4E7B-B780-7F96D76CEDF8}" type="datetimeFigureOut">
              <a:rPr lang="en-US" smtClean="0"/>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26A42E-D345-4527-994B-FDDBB473E18E}" type="slidenum">
              <a:rPr lang="en-US" smtClean="0"/>
              <a:t>‹#›</a:t>
            </a:fld>
            <a:endParaRPr lang="en-US"/>
          </a:p>
        </p:txBody>
      </p:sp>
    </p:spTree>
    <p:extLst>
      <p:ext uri="{BB962C8B-B14F-4D97-AF65-F5344CB8AC3E}">
        <p14:creationId xmlns:p14="http://schemas.microsoft.com/office/powerpoint/2010/main" val="1223939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1.wmf"/></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8.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inbow.jpg"/>
          <p:cNvPicPr>
            <a:picLocks noChangeAspect="1"/>
          </p:cNvPicPr>
          <p:nvPr/>
        </p:nvPicPr>
        <p:blipFill>
          <a:blip r:embed="rId2"/>
          <a:stretch>
            <a:fillRect/>
          </a:stretch>
        </p:blipFill>
        <p:spPr>
          <a:xfrm>
            <a:off x="0" y="0"/>
            <a:ext cx="12192000" cy="6858000"/>
          </a:xfrm>
          <a:prstGeom prst="rect">
            <a:avLst/>
          </a:prstGeom>
        </p:spPr>
      </p:pic>
      <p:sp>
        <p:nvSpPr>
          <p:cNvPr id="5" name="Rounded Rectangular Callout 4"/>
          <p:cNvSpPr/>
          <p:nvPr/>
        </p:nvSpPr>
        <p:spPr>
          <a:xfrm>
            <a:off x="5288634" y="3651267"/>
            <a:ext cx="4400551" cy="1244199"/>
          </a:xfrm>
          <a:prstGeom prst="wedgeRoundRectCallout">
            <a:avLst>
              <a:gd name="adj1" fmla="val -44370"/>
              <a:gd name="adj2" fmla="val -125251"/>
              <a:gd name="adj3" fmla="val 16667"/>
            </a:avLst>
          </a:prstGeom>
          <a:noFill/>
          <a:ln w="101600" cap="sq" cmpd="dbl" algn="ctr">
            <a:solidFill>
              <a:srgbClr val="0000FF"/>
            </a:solidFill>
            <a:prstDash val="solid"/>
            <a:miter lim="800000"/>
          </a:ln>
          <a:effectLst>
            <a:outerShdw blurRad="40000" dist="23000" dir="5400000" rotWithShape="0">
              <a:srgbClr val="000000">
                <a:alpha val="35000"/>
              </a:srgbClr>
            </a:outerShdw>
          </a:effectLst>
        </p:spPr>
        <p:txBody>
          <a:bodyPr rtlCol="0" anchor="ctr"/>
          <a:lstStyle/>
          <a:p>
            <a:pPr algn="ctr" defTabSz="914124">
              <a:defRPr/>
            </a:pPr>
            <a:endParaRPr lang="en-US" sz="3000" b="1" kern="0" dirty="0">
              <a:solidFill>
                <a:prstClr val="black"/>
              </a:solidFill>
              <a:latin typeface="Book Antiqua" pitchFamily="18" charset="0"/>
            </a:endParaRPr>
          </a:p>
        </p:txBody>
      </p:sp>
      <p:sp>
        <p:nvSpPr>
          <p:cNvPr id="7" name="TextBox 6"/>
          <p:cNvSpPr txBox="1"/>
          <p:nvPr/>
        </p:nvSpPr>
        <p:spPr>
          <a:xfrm>
            <a:off x="5543550" y="3733800"/>
            <a:ext cx="3810000" cy="1092232"/>
          </a:xfrm>
          <a:prstGeom prst="rect">
            <a:avLst/>
          </a:prstGeom>
          <a:noFill/>
        </p:spPr>
        <p:txBody>
          <a:bodyPr wrap="square" rtlCol="0">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914124"/>
            <a:r>
              <a:rPr lang="bn-IN" sz="1400" b="1" dirty="0">
                <a:ln w="11430"/>
                <a:blipFill dpi="0" rotWithShape="1">
                  <a:blip r:embed="rId3">
                    <a:extLst>
                      <a:ext uri="{28A0092B-C50C-407E-A947-70E740481C1C}">
                        <a14:useLocalDpi xmlns:a14="http://schemas.microsoft.com/office/drawing/2010/main" val="0"/>
                      </a:ext>
                    </a:extLst>
                  </a:blip>
                  <a:srcRect/>
                  <a:stretch>
                    <a:fillRect/>
                  </a:stretch>
                </a:blipFill>
                <a:effectLst>
                  <a:outerShdw blurRad="50800" dist="39000" dir="5460000" algn="tl">
                    <a:srgbClr val="000000">
                      <a:alpha val="38000"/>
                    </a:srgbClr>
                  </a:outerShdw>
                </a:effectLst>
                <a:latin typeface="NikoshBAN" pitchFamily="2" charset="0"/>
                <a:cs typeface="NikoshBAN" pitchFamily="2" charset="0"/>
              </a:rPr>
              <a:t>স্বাগতম</a:t>
            </a:r>
            <a:endParaRPr lang="en-US" sz="1400" b="1" dirty="0">
              <a:ln w="11430"/>
              <a:blipFill dpi="0" rotWithShape="1">
                <a:blip r:embed="rId3">
                  <a:extLst>
                    <a:ext uri="{28A0092B-C50C-407E-A947-70E740481C1C}">
                      <a14:useLocalDpi xmlns:a14="http://schemas.microsoft.com/office/drawing/2010/main" val="0"/>
                    </a:ext>
                  </a:extLst>
                </a:blip>
                <a:srcRect/>
                <a:stretch>
                  <a:fillRect/>
                </a:stretch>
              </a:blipFill>
              <a:effectLst>
                <a:outerShdw blurRad="50800" dist="39000" dir="5460000" algn="tl">
                  <a:srgbClr val="000000">
                    <a:alpha val="38000"/>
                  </a:srgbClr>
                </a:outerShdw>
              </a:effectLst>
              <a:latin typeface="NikoshBAN" pitchFamily="2" charset="0"/>
              <a:cs typeface="NikoshBAN" pitchFamily="2"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624">
            <a:off x="2610935" y="669748"/>
            <a:ext cx="3948810" cy="3196683"/>
          </a:xfrm>
          <a:prstGeom prst="rect">
            <a:avLst/>
          </a:prstGeom>
        </p:spPr>
      </p:pic>
      <p:sp>
        <p:nvSpPr>
          <p:cNvPr id="9" name="TextBox 8"/>
          <p:cNvSpPr txBox="1"/>
          <p:nvPr/>
        </p:nvSpPr>
        <p:spPr>
          <a:xfrm>
            <a:off x="4495800" y="304801"/>
            <a:ext cx="3505200" cy="830997"/>
          </a:xfrm>
          <a:prstGeom prst="rect">
            <a:avLst/>
          </a:prstGeom>
          <a:noFill/>
        </p:spPr>
        <p:txBody>
          <a:bodyPr wrap="square" rtlCol="0">
            <a:spAutoFit/>
          </a:bodyPr>
          <a:lstStyle/>
          <a:p>
            <a:r>
              <a:rPr lang="bn-IN" sz="4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NikoshBAN" pitchFamily="2" charset="0"/>
                <a:cs typeface="NikoshBAN" pitchFamily="2" charset="0"/>
              </a:rPr>
              <a:t>সবাইকে শুভেচ্ছা </a:t>
            </a:r>
            <a:endParaRPr lang="en-US" sz="4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102718139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2" presetClass="emph" presetSubtype="0" repeatCount="indefinite" fill="hold" grpId="1" nodeType="afterEffect">
                                  <p:stCondLst>
                                    <p:cond delay="0"/>
                                  </p:stCondLst>
                                  <p:childTnLst>
                                    <p:animClr clrSpc="hsl" dir="cw">
                                      <p:cBhvr override="childStyle">
                                        <p:cTn id="10" dur="500" fill="hold"/>
                                        <p:tgtEl>
                                          <p:spTgt spid="9"/>
                                        </p:tgtEl>
                                        <p:attrNameLst>
                                          <p:attrName>style.color</p:attrName>
                                        </p:attrNameLst>
                                      </p:cBhvr>
                                      <p:by>
                                        <p:hsl h="-7200000" s="0" l="0"/>
                                      </p:by>
                                    </p:animClr>
                                    <p:animClr clrSpc="hsl" dir="cw">
                                      <p:cBhvr>
                                        <p:cTn id="11" dur="500" fill="hold"/>
                                        <p:tgtEl>
                                          <p:spTgt spid="9"/>
                                        </p:tgtEl>
                                        <p:attrNameLst>
                                          <p:attrName>fillcolor</p:attrName>
                                        </p:attrNameLst>
                                      </p:cBhvr>
                                      <p:by>
                                        <p:hsl h="-7200000" s="0" l="0"/>
                                      </p:by>
                                    </p:animClr>
                                    <p:animClr clrSpc="hsl" dir="cw">
                                      <p:cBhvr>
                                        <p:cTn id="12" dur="500" fill="hold"/>
                                        <p:tgtEl>
                                          <p:spTgt spid="9"/>
                                        </p:tgtEl>
                                        <p:attrNameLst>
                                          <p:attrName>stroke.color</p:attrName>
                                        </p:attrNameLst>
                                      </p:cBhvr>
                                      <p:by>
                                        <p:hsl h="-7200000" s="0" l="0"/>
                                      </p:by>
                                    </p:animClr>
                                    <p:set>
                                      <p:cBhvr>
                                        <p:cTn id="13" dur="500" fill="hold"/>
                                        <p:tgtEl>
                                          <p:spTgt spid="9"/>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3000" fill="hold"/>
                                        <p:tgtEl>
                                          <p:spTgt spid="8"/>
                                        </p:tgtEl>
                                        <p:attrNameLst>
                                          <p:attrName>ppt_x</p:attrName>
                                        </p:attrNameLst>
                                      </p:cBhvr>
                                      <p:tavLst>
                                        <p:tav tm="0">
                                          <p:val>
                                            <p:strVal val="0-#ppt_w/2"/>
                                          </p:val>
                                        </p:tav>
                                        <p:tav tm="100000">
                                          <p:val>
                                            <p:strVal val="#ppt_x"/>
                                          </p:val>
                                        </p:tav>
                                      </p:tavLst>
                                    </p:anim>
                                    <p:anim calcmode="lin" valueType="num">
                                      <p:cBhvr additive="base">
                                        <p:cTn id="19" dur="3000" fill="hold"/>
                                        <p:tgtEl>
                                          <p:spTgt spid="8"/>
                                        </p:tgtEl>
                                        <p:attrNameLst>
                                          <p:attrName>ppt_y</p:attrName>
                                        </p:attrNameLst>
                                      </p:cBhvr>
                                      <p:tavLst>
                                        <p:tav tm="0">
                                          <p:val>
                                            <p:strVal val="0-#ppt_h/2"/>
                                          </p:val>
                                        </p:tav>
                                        <p:tav tm="100000">
                                          <p:val>
                                            <p:strVal val="#ppt_y"/>
                                          </p:val>
                                        </p:tav>
                                      </p:tavLst>
                                    </p:anim>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2000"/>
                                        <p:tgtEl>
                                          <p:spTgt spid="5"/>
                                        </p:tgtEl>
                                      </p:cBhvr>
                                    </p:animEffect>
                                  </p:childTnLst>
                                </p:cTn>
                              </p:par>
                            </p:childTnLst>
                          </p:cTn>
                        </p:par>
                        <p:par>
                          <p:cTn id="24" fill="hold">
                            <p:stCondLst>
                              <p:cond delay="5000"/>
                            </p:stCondLst>
                            <p:childTnLst>
                              <p:par>
                                <p:cTn id="25" presetID="2" presetClass="entr" presetSubtype="12" fill="hold" grpId="0" nodeType="afterEffect">
                                  <p:stCondLst>
                                    <p:cond delay="0"/>
                                  </p:stCondLst>
                                  <p:iterate type="lt">
                                    <p:tmPct val="30000"/>
                                  </p:iterate>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0-#ppt_w/2"/>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2057400"/>
            <a:ext cx="8991600" cy="1938992"/>
          </a:xfrm>
          <a:prstGeom prst="rect">
            <a:avLst/>
          </a:prstGeom>
        </p:spPr>
        <p:txBody>
          <a:bodyPr wrap="square">
            <a:spAutoFit/>
          </a:bodyPr>
          <a:lstStyle/>
          <a:p>
            <a:r>
              <a:rPr lang="as-IN" sz="2400" dirty="0">
                <a:ln w="0"/>
                <a:effectLst>
                  <a:outerShdw blurRad="38100" dist="19050" dir="2700000" algn="tl" rotWithShape="0">
                    <a:schemeClr val="dk1">
                      <a:alpha val="40000"/>
                    </a:schemeClr>
                  </a:outerShdw>
                </a:effectLst>
                <a:latin typeface="arial" panose="020B0604020202020204" pitchFamily="34" charset="0"/>
              </a:rPr>
              <a:t>অপটিক্যাল ফাইবার দ্বারা সংকেত পাঠাতে ডিজিটাল সংকেত ব্যবহার করা হয়। কারণ সর্বশেষ সংকেতটিরও উত্তম গুণগত মান বজায় থাকে। এছাড়া প্রতি সেকেন্ডে অনেক বেশি সংকেত পাঠানো যায়। এনালগ ডিভাসের চেয়ে ডিজিটাল ডিভাইস ব্যয়বহুল হলেও ডিজিটাল সার্ভিসের বেলায় সর্বসমেত ব্যয় কম।</a:t>
            </a:r>
            <a:endParaRPr lang="en-US" sz="2400" dirty="0">
              <a:ln w="0"/>
              <a:effectLst>
                <a:outerShdw blurRad="38100" dist="19050" dir="2700000" algn="tl" rotWithShape="0">
                  <a:schemeClr val="dk1">
                    <a:alpha val="40000"/>
                  </a:schemeClr>
                </a:outerShdw>
              </a:effectLst>
            </a:endParaRPr>
          </a:p>
        </p:txBody>
      </p:sp>
      <p:sp>
        <p:nvSpPr>
          <p:cNvPr id="4" name="Rectangle 3"/>
          <p:cNvSpPr/>
          <p:nvPr/>
        </p:nvSpPr>
        <p:spPr>
          <a:xfrm>
            <a:off x="1981200" y="914400"/>
            <a:ext cx="8229600" cy="523220"/>
          </a:xfrm>
          <a:prstGeom prst="rect">
            <a:avLst/>
          </a:prstGeom>
        </p:spPr>
        <p:txBody>
          <a:bodyPr wrap="square">
            <a:spAutoFit/>
          </a:bodyPr>
          <a:lstStyle/>
          <a:p>
            <a:r>
              <a:rPr lang="as-IN" sz="2800" b="1" dirty="0">
                <a:ln w="13462">
                  <a:solidFill>
                    <a:srgbClr val="002060"/>
                  </a:solidFill>
                  <a:prstDash val="solid"/>
                </a:ln>
                <a:solidFill>
                  <a:srgbClr val="FF0000"/>
                </a:solidFill>
                <a:effectLst>
                  <a:outerShdw dist="38100" dir="2700000" algn="bl" rotWithShape="0">
                    <a:schemeClr val="accent5"/>
                  </a:outerShdw>
                </a:effectLst>
              </a:rPr>
              <a:t>এনালগ ও ডিজিটাল সংকেতের সুবিধা ও অসুবিধা</a:t>
            </a:r>
            <a:endParaRPr lang="en-US" sz="2800" b="1" dirty="0">
              <a:ln w="13462">
                <a:solidFill>
                  <a:srgbClr val="002060"/>
                </a:solidFill>
                <a:prstDash val="solid"/>
              </a:ln>
              <a:solidFill>
                <a:srgbClr val="FF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16091475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09800" y="5791200"/>
            <a:ext cx="7467600" cy="45720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bn-BD" sz="2100" dirty="0">
                <a:solidFill>
                  <a:schemeClr val="tx1"/>
                </a:solidFill>
                <a:latin typeface="NikoshBAN" pitchFamily="2" charset="0"/>
                <a:cs typeface="NikoshBAN" pitchFamily="2" charset="0"/>
              </a:rPr>
              <a:t>উভয় এটম মডেলের বহির্খোলকে কয়টি করে ইলেক্ট্রন আছে?</a:t>
            </a:r>
            <a:endParaRPr lang="en-US" sz="2100" dirty="0">
              <a:solidFill>
                <a:schemeClr val="tx1"/>
              </a:solidFill>
              <a:latin typeface="NikoshBAN" pitchFamily="2" charset="0"/>
              <a:cs typeface="NikoshBAN" pitchFamily="2" charset="0"/>
            </a:endParaRPr>
          </a:p>
        </p:txBody>
      </p:sp>
      <p:pic>
        <p:nvPicPr>
          <p:cNvPr id="3" name="Picture 4" descr="C:\Documents and Settings\Lab 47\My Documents\My Pictures\New Folder (2)\CA5Z3D7H.jpg"/>
          <p:cNvPicPr>
            <a:picLocks noChangeAspect="1" noChangeArrowheads="1"/>
          </p:cNvPicPr>
          <p:nvPr/>
        </p:nvPicPr>
        <p:blipFill>
          <a:blip r:embed="rId2"/>
          <a:srcRect/>
          <a:stretch>
            <a:fillRect/>
          </a:stretch>
        </p:blipFill>
        <p:spPr bwMode="auto">
          <a:xfrm>
            <a:off x="2286000" y="990600"/>
            <a:ext cx="4038600" cy="2209800"/>
          </a:xfrm>
          <a:prstGeom prst="rect">
            <a:avLst/>
          </a:prstGeom>
          <a:noFill/>
          <a:ln w="38100">
            <a:solidFill>
              <a:schemeClr val="tx1"/>
            </a:solidFill>
          </a:ln>
        </p:spPr>
      </p:pic>
      <p:pic>
        <p:nvPicPr>
          <p:cNvPr id="6" name="Picture 6" descr="C:\Documents and Settings\Lab 47\My Documents\My Pictures\New Folder (2)\CAQFRG90.jpg"/>
          <p:cNvPicPr>
            <a:picLocks noChangeAspect="1" noChangeArrowheads="1"/>
          </p:cNvPicPr>
          <p:nvPr/>
        </p:nvPicPr>
        <p:blipFill>
          <a:blip r:embed="rId3"/>
          <a:srcRect/>
          <a:stretch>
            <a:fillRect/>
          </a:stretch>
        </p:blipFill>
        <p:spPr bwMode="auto">
          <a:xfrm>
            <a:off x="2286000" y="3505200"/>
            <a:ext cx="3962400" cy="2148840"/>
          </a:xfrm>
          <a:prstGeom prst="rect">
            <a:avLst/>
          </a:prstGeom>
          <a:noFill/>
          <a:ln w="38100">
            <a:solidFill>
              <a:schemeClr val="tx1"/>
            </a:solidFill>
          </a:ln>
        </p:spPr>
      </p:pic>
      <p:sp>
        <p:nvSpPr>
          <p:cNvPr id="8" name="Rectangle 7"/>
          <p:cNvSpPr/>
          <p:nvPr/>
        </p:nvSpPr>
        <p:spPr>
          <a:xfrm>
            <a:off x="2819400" y="1905000"/>
            <a:ext cx="2514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bn-BD" sz="2800" b="1" dirty="0">
                <a:solidFill>
                  <a:schemeClr val="bg1"/>
                </a:solidFill>
                <a:latin typeface="NikoshBAN" pitchFamily="2" charset="0"/>
                <a:cs typeface="NikoshBAN" pitchFamily="2" charset="0"/>
              </a:rPr>
              <a:t>সিলিকন</a:t>
            </a:r>
            <a:endParaRPr lang="en-US" sz="2800" b="1" dirty="0">
              <a:solidFill>
                <a:schemeClr val="bg1"/>
              </a:solidFill>
              <a:latin typeface="NikoshBAN" pitchFamily="2" charset="0"/>
              <a:cs typeface="NikoshBAN" pitchFamily="2" charset="0"/>
            </a:endParaRPr>
          </a:p>
        </p:txBody>
      </p:sp>
      <p:sp>
        <p:nvSpPr>
          <p:cNvPr id="11" name="Rectangle 10"/>
          <p:cNvSpPr/>
          <p:nvPr/>
        </p:nvSpPr>
        <p:spPr>
          <a:xfrm>
            <a:off x="2743200" y="4617720"/>
            <a:ext cx="2514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bn-BD" sz="2800" b="1" dirty="0">
                <a:solidFill>
                  <a:schemeClr val="bg1"/>
                </a:solidFill>
                <a:latin typeface="NikoshBAN" pitchFamily="2" charset="0"/>
                <a:cs typeface="NikoshBAN" pitchFamily="2" charset="0"/>
              </a:rPr>
              <a:t>জারমেনিয়াম</a:t>
            </a:r>
            <a:endParaRPr lang="en-US" sz="2800" b="1" dirty="0">
              <a:solidFill>
                <a:schemeClr val="bg1"/>
              </a:solidFill>
              <a:latin typeface="NikoshBAN" pitchFamily="2" charset="0"/>
              <a:cs typeface="NikoshBAN" pitchFamily="2" charset="0"/>
            </a:endParaRPr>
          </a:p>
        </p:txBody>
      </p:sp>
      <p:sp>
        <p:nvSpPr>
          <p:cNvPr id="13" name="Down Arrow Callout 12"/>
          <p:cNvSpPr/>
          <p:nvPr/>
        </p:nvSpPr>
        <p:spPr>
          <a:xfrm>
            <a:off x="4419600" y="228600"/>
            <a:ext cx="3276600" cy="685800"/>
          </a:xfrm>
          <a:prstGeom prst="downArrowCallou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bn-BD" sz="2800" dirty="0">
                <a:solidFill>
                  <a:schemeClr val="tx1"/>
                </a:solidFill>
                <a:latin typeface="NikoshBAN" pitchFamily="2" charset="0"/>
                <a:cs typeface="NikoshBAN" pitchFamily="2" charset="0"/>
              </a:rPr>
              <a:t>অর্ধপরিবাহী</a:t>
            </a:r>
            <a:endParaRPr lang="en-US" sz="2800" dirty="0">
              <a:solidFill>
                <a:schemeClr val="tx1"/>
              </a:solidFill>
              <a:latin typeface="NikoshBAN" pitchFamily="2" charset="0"/>
              <a:cs typeface="NikoshBAN" pitchFamily="2" charset="0"/>
            </a:endParaRPr>
          </a:p>
        </p:txBody>
      </p:sp>
      <p:grpSp>
        <p:nvGrpSpPr>
          <p:cNvPr id="12" name="Group 11"/>
          <p:cNvGrpSpPr/>
          <p:nvPr/>
        </p:nvGrpSpPr>
        <p:grpSpPr>
          <a:xfrm>
            <a:off x="6705600" y="762000"/>
            <a:ext cx="3200400" cy="2590800"/>
            <a:chOff x="5181600" y="762000"/>
            <a:chExt cx="3200400" cy="2590800"/>
          </a:xfrm>
        </p:grpSpPr>
        <p:pic>
          <p:nvPicPr>
            <p:cNvPr id="7" name="Picture 6" descr="index44.jpg"/>
            <p:cNvPicPr>
              <a:picLocks noChangeAspect="1"/>
            </p:cNvPicPr>
            <p:nvPr/>
          </p:nvPicPr>
          <p:blipFill>
            <a:blip r:embed="rId4"/>
            <a:srcRect t="3333" b="3333"/>
            <a:stretch>
              <a:fillRect/>
            </a:stretch>
          </p:blipFill>
          <p:spPr>
            <a:xfrm>
              <a:off x="5410200" y="762000"/>
              <a:ext cx="2743200" cy="2133600"/>
            </a:xfrm>
            <a:prstGeom prst="rect">
              <a:avLst/>
            </a:prstGeom>
          </p:spPr>
        </p:pic>
        <p:sp>
          <p:nvSpPr>
            <p:cNvPr id="14" name="Up Arrow Callout 13"/>
            <p:cNvSpPr/>
            <p:nvPr/>
          </p:nvSpPr>
          <p:spPr>
            <a:xfrm>
              <a:off x="5181600" y="2819400"/>
              <a:ext cx="3200400" cy="533400"/>
            </a:xfrm>
            <a:prstGeom prst="upArrowCallou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100" dirty="0">
                  <a:solidFill>
                    <a:schemeClr val="tx1"/>
                  </a:solidFill>
                  <a:latin typeface="NikoshBAN" pitchFamily="2" charset="0"/>
                  <a:cs typeface="NikoshBAN" pitchFamily="2" charset="0"/>
                </a:rPr>
                <a:t>সিলিকন এটম মডেল</a:t>
              </a:r>
              <a:endParaRPr lang="en-US" sz="2100" dirty="0">
                <a:solidFill>
                  <a:schemeClr val="tx1"/>
                </a:solidFill>
                <a:latin typeface="NikoshBAN" pitchFamily="2" charset="0"/>
                <a:cs typeface="NikoshBAN" pitchFamily="2" charset="0"/>
              </a:endParaRPr>
            </a:p>
          </p:txBody>
        </p:sp>
      </p:grpSp>
      <p:grpSp>
        <p:nvGrpSpPr>
          <p:cNvPr id="17" name="Group 16"/>
          <p:cNvGrpSpPr/>
          <p:nvPr/>
        </p:nvGrpSpPr>
        <p:grpSpPr>
          <a:xfrm>
            <a:off x="6705600" y="3429001"/>
            <a:ext cx="3200400" cy="2240281"/>
            <a:chOff x="5105400" y="3505201"/>
            <a:chExt cx="3200400" cy="2438399"/>
          </a:xfrm>
        </p:grpSpPr>
        <p:pic>
          <p:nvPicPr>
            <p:cNvPr id="5" name="Picture 2" descr="C:\Documents and Settings\Lab 47\My Documents\My Pictures\New Folder (2)\CAVAFAFR.jpg"/>
            <p:cNvPicPr>
              <a:picLocks noChangeAspect="1" noChangeArrowheads="1"/>
            </p:cNvPicPr>
            <p:nvPr/>
          </p:nvPicPr>
          <p:blipFill>
            <a:blip r:embed="rId5"/>
            <a:srcRect l="9091" t="20968" r="10606"/>
            <a:stretch>
              <a:fillRect/>
            </a:stretch>
          </p:blipFill>
          <p:spPr bwMode="auto">
            <a:xfrm>
              <a:off x="5486400" y="3505201"/>
              <a:ext cx="2458617" cy="1904999"/>
            </a:xfrm>
            <a:prstGeom prst="rect">
              <a:avLst/>
            </a:prstGeom>
            <a:noFill/>
          </p:spPr>
        </p:pic>
        <p:sp>
          <p:nvSpPr>
            <p:cNvPr id="15" name="Up Arrow Callout 14"/>
            <p:cNvSpPr/>
            <p:nvPr/>
          </p:nvSpPr>
          <p:spPr>
            <a:xfrm>
              <a:off x="5105400" y="5410200"/>
              <a:ext cx="3200400" cy="533400"/>
            </a:xfrm>
            <a:prstGeom prst="upArrowCallou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100" dirty="0">
                  <a:solidFill>
                    <a:schemeClr val="tx1"/>
                  </a:solidFill>
                  <a:latin typeface="NikoshBAN" pitchFamily="2" charset="0"/>
                  <a:cs typeface="NikoshBAN" pitchFamily="2" charset="0"/>
                </a:rPr>
                <a:t>জারমেনিয়াম এটম মডেল</a:t>
              </a:r>
              <a:endParaRPr lang="en-US" sz="2100" dirty="0">
                <a:solidFill>
                  <a:schemeClr val="tx1"/>
                </a:solidFill>
                <a:latin typeface="NikoshBAN" pitchFamily="2" charset="0"/>
                <a:cs typeface="NikoshBAN" pitchFamily="2" charset="0"/>
              </a:endParaRPr>
            </a:p>
          </p:txBody>
        </p:sp>
      </p:grpSp>
      <p:sp>
        <p:nvSpPr>
          <p:cNvPr id="16" name="Rectangle 15"/>
          <p:cNvSpPr/>
          <p:nvPr/>
        </p:nvSpPr>
        <p:spPr>
          <a:xfrm>
            <a:off x="2209800" y="5791200"/>
            <a:ext cx="7467600" cy="45720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bn-BD" sz="2100" dirty="0">
                <a:solidFill>
                  <a:schemeClr val="tx1"/>
                </a:solidFill>
                <a:latin typeface="NikoshBAN" pitchFamily="2" charset="0"/>
                <a:cs typeface="NikoshBAN" pitchFamily="2" charset="0"/>
              </a:rPr>
              <a:t>উভয়ের বহির্খোলকে চারটি যোজন ইলেক্ট্রন আছে।</a:t>
            </a:r>
            <a:endParaRPr lang="en-US" sz="2100" dirty="0">
              <a:solidFill>
                <a:schemeClr val="tx1"/>
              </a:solidFill>
              <a:latin typeface="NikoshBAN" pitchFamily="2" charset="0"/>
              <a:cs typeface="NikoshBAN" pitchFamily="2" charset="0"/>
            </a:endParaRPr>
          </a:p>
        </p:txBody>
      </p:sp>
    </p:spTree>
    <p:extLst>
      <p:ext uri="{BB962C8B-B14F-4D97-AF65-F5344CB8AC3E}">
        <p14:creationId xmlns:p14="http://schemas.microsoft.com/office/powerpoint/2010/main" val="1257641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500" autoRev="1" fill="hold">
                                          <p:stCondLst>
                                            <p:cond delay="0"/>
                                          </p:stCondLst>
                                        </p:cTn>
                                        <p:tgtEl>
                                          <p:spTgt spid="13"/>
                                        </p:tgtEl>
                                        <p:attrNameLst>
                                          <p:attrName>ppt_w</p:attrName>
                                        </p:attrNameLst>
                                      </p:cBhvr>
                                    </p:anim>
                                    <p:anim by="(#ppt_w*0.50)" calcmode="lin" valueType="num">
                                      <p:cBhvr>
                                        <p:cTn id="8" dur="500" decel="50000" autoRev="1" fill="hold">
                                          <p:stCondLst>
                                            <p:cond delay="0"/>
                                          </p:stCondLst>
                                        </p:cTn>
                                        <p:tgtEl>
                                          <p:spTgt spid="13"/>
                                        </p:tgtEl>
                                        <p:attrNameLst>
                                          <p:attrName>ppt_x</p:attrName>
                                        </p:attrNameLst>
                                      </p:cBhvr>
                                    </p:anim>
                                    <p:anim from="(-#ppt_h/2)" to="(#ppt_y)" calcmode="lin" valueType="num">
                                      <p:cBhvr>
                                        <p:cTn id="9" dur="1000" fill="hold">
                                          <p:stCondLst>
                                            <p:cond delay="0"/>
                                          </p:stCondLst>
                                        </p:cTn>
                                        <p:tgtEl>
                                          <p:spTgt spid="13"/>
                                        </p:tgtEl>
                                        <p:attrNameLst>
                                          <p:attrName>ppt_y</p:attrName>
                                        </p:attrNameLst>
                                      </p:cBhvr>
                                    </p:anim>
                                    <p:animRot by="21600000">
                                      <p:cBhvr>
                                        <p:cTn id="10" dur="1000" fill="hold">
                                          <p:stCondLst>
                                            <p:cond delay="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strips(downRigh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strips(downRight)">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687354"/>
            <a:ext cx="9144000" cy="517064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s-IN" dirty="0">
                <a:solidFill>
                  <a:srgbClr val="656565"/>
                </a:solidFill>
                <a:latin typeface="Lato"/>
              </a:rPr>
              <a:t> </a:t>
            </a:r>
            <a:r>
              <a:rPr lang="as-IN" sz="2400" b="1" dirty="0">
                <a:solidFill>
                  <a:srgbClr val="C00000"/>
                </a:solidFill>
                <a:latin typeface="Lato"/>
              </a:rPr>
              <a:t>বিশুদ্দতার উপর ভিত্তি করে সেমিকন্ডাক্টর দুই প্রকার -</a:t>
            </a:r>
            <a:r>
              <a:rPr lang="as-IN" sz="2400" b="1" dirty="0">
                <a:solidFill>
                  <a:srgbClr val="C00000"/>
                </a:solidFill>
              </a:rPr>
              <a:t/>
            </a:r>
            <a:br>
              <a:rPr lang="as-IN" sz="2400" b="1" dirty="0">
                <a:solidFill>
                  <a:srgbClr val="C00000"/>
                </a:solidFill>
              </a:rPr>
            </a:br>
            <a:r>
              <a:rPr lang="as-IN" sz="2400" dirty="0"/>
              <a:t/>
            </a:r>
            <a:br>
              <a:rPr lang="as-IN" sz="2400" dirty="0"/>
            </a:br>
            <a:r>
              <a:rPr lang="en-US" sz="2400" dirty="0">
                <a:ln w="0"/>
                <a:solidFill>
                  <a:schemeClr val="tx1"/>
                </a:solidFill>
                <a:effectLst>
                  <a:outerShdw blurRad="38100" dist="19050" dir="2700000" algn="tl" rotWithShape="0">
                    <a:schemeClr val="dk1">
                      <a:alpha val="40000"/>
                    </a:schemeClr>
                  </a:outerShdw>
                </a:effectLst>
                <a:latin typeface="Lato"/>
              </a:rPr>
              <a:t>(</a:t>
            </a:r>
            <a:r>
              <a:rPr lang="en-US" sz="2400" dirty="0" err="1">
                <a:ln w="0"/>
                <a:solidFill>
                  <a:schemeClr val="tx1"/>
                </a:solidFill>
                <a:effectLst>
                  <a:outerShdw blurRad="38100" dist="19050" dir="2700000" algn="tl" rotWithShape="0">
                    <a:schemeClr val="dk1">
                      <a:alpha val="40000"/>
                    </a:schemeClr>
                  </a:outerShdw>
                </a:effectLst>
                <a:latin typeface="Lato"/>
              </a:rPr>
              <a:t>i</a:t>
            </a:r>
            <a:r>
              <a:rPr lang="en-US" sz="2400" dirty="0">
                <a:ln w="0"/>
                <a:solidFill>
                  <a:schemeClr val="tx1"/>
                </a:solidFill>
                <a:effectLst>
                  <a:outerShdw blurRad="38100" dist="19050" dir="2700000" algn="tl" rotWithShape="0">
                    <a:schemeClr val="dk1">
                      <a:alpha val="40000"/>
                    </a:schemeClr>
                  </a:outerShdw>
                </a:effectLst>
                <a:latin typeface="Lato"/>
              </a:rPr>
              <a:t>) </a:t>
            </a:r>
            <a:r>
              <a:rPr lang="as-IN" sz="2400" dirty="0">
                <a:ln w="0"/>
                <a:solidFill>
                  <a:schemeClr val="tx1"/>
                </a:solidFill>
                <a:effectLst>
                  <a:outerShdw blurRad="38100" dist="19050" dir="2700000" algn="tl" rotWithShape="0">
                    <a:schemeClr val="dk1">
                      <a:alpha val="40000"/>
                    </a:schemeClr>
                  </a:outerShdw>
                </a:effectLst>
                <a:latin typeface="Lato"/>
              </a:rPr>
              <a:t>খাটি সেমিকন্ডাক্টর</a:t>
            </a:r>
            <a:r>
              <a:rPr lang="as-IN" sz="2400" dirty="0">
                <a:ln w="0"/>
                <a:solidFill>
                  <a:schemeClr val="tx1"/>
                </a:solidFill>
                <a:effectLst>
                  <a:outerShdw blurRad="38100" dist="19050" dir="2700000" algn="tl" rotWithShape="0">
                    <a:schemeClr val="dk1">
                      <a:alpha val="40000"/>
                    </a:schemeClr>
                  </a:outerShdw>
                </a:effectLst>
              </a:rPr>
              <a:t/>
            </a:r>
            <a:br>
              <a:rPr lang="as-IN" sz="2400" dirty="0">
                <a:ln w="0"/>
                <a:solidFill>
                  <a:schemeClr val="tx1"/>
                </a:solidFill>
                <a:effectLst>
                  <a:outerShdw blurRad="38100" dist="19050" dir="2700000" algn="tl" rotWithShape="0">
                    <a:schemeClr val="dk1">
                      <a:alpha val="40000"/>
                    </a:schemeClr>
                  </a:outerShdw>
                </a:effectLst>
              </a:rPr>
            </a:br>
            <a:r>
              <a:rPr lang="en-US" sz="2400" dirty="0">
                <a:ln w="0"/>
                <a:solidFill>
                  <a:schemeClr val="tx1"/>
                </a:solidFill>
                <a:effectLst>
                  <a:outerShdw blurRad="38100" dist="19050" dir="2700000" algn="tl" rotWithShape="0">
                    <a:schemeClr val="dk1">
                      <a:alpha val="40000"/>
                    </a:schemeClr>
                  </a:outerShdw>
                </a:effectLst>
              </a:rPr>
              <a:t>(</a:t>
            </a:r>
            <a:r>
              <a:rPr lang="en-US" sz="2400" dirty="0">
                <a:ln w="0"/>
                <a:solidFill>
                  <a:schemeClr val="tx1"/>
                </a:solidFill>
                <a:effectLst>
                  <a:outerShdw blurRad="38100" dist="19050" dir="2700000" algn="tl" rotWithShape="0">
                    <a:schemeClr val="dk1">
                      <a:alpha val="40000"/>
                    </a:schemeClr>
                  </a:outerShdw>
                </a:effectLst>
                <a:latin typeface="Lato"/>
              </a:rPr>
              <a:t>ii) </a:t>
            </a:r>
            <a:r>
              <a:rPr lang="as-IN" sz="2400" dirty="0">
                <a:ln w="0"/>
                <a:solidFill>
                  <a:schemeClr val="tx1"/>
                </a:solidFill>
                <a:effectLst>
                  <a:outerShdw blurRad="38100" dist="19050" dir="2700000" algn="tl" rotWithShape="0">
                    <a:schemeClr val="dk1">
                      <a:alpha val="40000"/>
                    </a:schemeClr>
                  </a:outerShdw>
                </a:effectLst>
                <a:latin typeface="Lato"/>
              </a:rPr>
              <a:t>ভেজাল সেমিকন্ডাক্টর </a:t>
            </a:r>
            <a:r>
              <a:rPr lang="as-IN" sz="2400" dirty="0">
                <a:ln w="0"/>
                <a:solidFill>
                  <a:schemeClr val="tx1"/>
                </a:solidFill>
                <a:effectLst>
                  <a:outerShdw blurRad="38100" dist="19050" dir="2700000" algn="tl" rotWithShape="0">
                    <a:schemeClr val="dk1">
                      <a:alpha val="40000"/>
                    </a:schemeClr>
                  </a:outerShdw>
                </a:effectLst>
              </a:rPr>
              <a:t/>
            </a:r>
            <a:br>
              <a:rPr lang="as-IN" sz="2400" dirty="0">
                <a:ln w="0"/>
                <a:solidFill>
                  <a:schemeClr val="tx1"/>
                </a:solidFill>
                <a:effectLst>
                  <a:outerShdw blurRad="38100" dist="19050" dir="2700000" algn="tl" rotWithShape="0">
                    <a:schemeClr val="dk1">
                      <a:alpha val="40000"/>
                    </a:schemeClr>
                  </a:outerShdw>
                </a:effectLst>
              </a:rPr>
            </a:br>
            <a:r>
              <a:rPr lang="as-IN" sz="2400" dirty="0">
                <a:ln w="0"/>
                <a:solidFill>
                  <a:schemeClr val="tx1"/>
                </a:solidFill>
                <a:effectLst>
                  <a:outerShdw blurRad="38100" dist="19050" dir="2700000" algn="tl" rotWithShape="0">
                    <a:schemeClr val="dk1">
                      <a:alpha val="40000"/>
                    </a:schemeClr>
                  </a:outerShdw>
                </a:effectLst>
              </a:rPr>
              <a:t/>
            </a:r>
            <a:br>
              <a:rPr lang="as-IN" sz="2400" dirty="0">
                <a:ln w="0"/>
                <a:solidFill>
                  <a:schemeClr val="tx1"/>
                </a:solidFill>
                <a:effectLst>
                  <a:outerShdw blurRad="38100" dist="19050" dir="2700000" algn="tl" rotWithShape="0">
                    <a:schemeClr val="dk1">
                      <a:alpha val="40000"/>
                    </a:schemeClr>
                  </a:outerShdw>
                </a:effectLst>
              </a:rPr>
            </a:br>
            <a:r>
              <a:rPr lang="as-IN" sz="2400" b="1" dirty="0">
                <a:solidFill>
                  <a:srgbClr val="C00000"/>
                </a:solidFill>
                <a:latin typeface="Lato"/>
              </a:rPr>
              <a:t>আবার ভেজাল সেমিকন্ডাক্টর দুই প্রকার -</a:t>
            </a:r>
            <a:r>
              <a:rPr lang="as-IN" sz="2400" b="1" dirty="0">
                <a:solidFill>
                  <a:srgbClr val="C00000"/>
                </a:solidFill>
              </a:rPr>
              <a:t/>
            </a:r>
            <a:br>
              <a:rPr lang="as-IN" sz="2400" b="1" dirty="0">
                <a:solidFill>
                  <a:srgbClr val="C00000"/>
                </a:solidFill>
              </a:rPr>
            </a:br>
            <a:endParaRPr lang="en-US" sz="2400" b="1" dirty="0">
              <a:solidFill>
                <a:srgbClr val="C00000"/>
              </a:solidFill>
            </a:endParaRPr>
          </a:p>
          <a:p>
            <a:r>
              <a:rPr lang="en-US" sz="2400" dirty="0">
                <a:solidFill>
                  <a:srgbClr val="656565"/>
                </a:solidFill>
                <a:latin typeface="Lato"/>
              </a:rPr>
              <a:t> </a:t>
            </a:r>
            <a:r>
              <a:rPr lang="en-US" sz="2400" dirty="0">
                <a:ln w="0"/>
                <a:solidFill>
                  <a:schemeClr val="tx1"/>
                </a:solidFill>
                <a:effectLst>
                  <a:outerShdw blurRad="38100" dist="19050" dir="2700000" algn="tl" rotWithShape="0">
                    <a:schemeClr val="dk1">
                      <a:alpha val="40000"/>
                    </a:schemeClr>
                  </a:outerShdw>
                </a:effectLst>
                <a:latin typeface="Lato"/>
              </a:rPr>
              <a:t>(</a:t>
            </a:r>
            <a:r>
              <a:rPr lang="en-US" sz="2400" dirty="0" err="1">
                <a:ln w="0"/>
                <a:solidFill>
                  <a:schemeClr val="tx1"/>
                </a:solidFill>
                <a:effectLst>
                  <a:outerShdw blurRad="38100" dist="19050" dir="2700000" algn="tl" rotWithShape="0">
                    <a:schemeClr val="dk1">
                      <a:alpha val="40000"/>
                    </a:schemeClr>
                  </a:outerShdw>
                </a:effectLst>
                <a:latin typeface="Lato"/>
              </a:rPr>
              <a:t>i</a:t>
            </a:r>
            <a:r>
              <a:rPr lang="en-US" sz="2400" dirty="0">
                <a:ln w="0"/>
                <a:solidFill>
                  <a:schemeClr val="tx1"/>
                </a:solidFill>
                <a:effectLst>
                  <a:outerShdw blurRad="38100" dist="19050" dir="2700000" algn="tl" rotWithShape="0">
                    <a:schemeClr val="dk1">
                      <a:alpha val="40000"/>
                    </a:schemeClr>
                  </a:outerShdw>
                </a:effectLst>
                <a:latin typeface="Lato"/>
              </a:rPr>
              <a:t>)</a:t>
            </a:r>
            <a:r>
              <a:rPr lang="bn-IN" sz="2400" dirty="0">
                <a:ln w="0"/>
                <a:solidFill>
                  <a:schemeClr val="tx1"/>
                </a:solidFill>
                <a:effectLst>
                  <a:outerShdw blurRad="38100" dist="19050" dir="2700000" algn="tl" rotWithShape="0">
                    <a:schemeClr val="dk1">
                      <a:alpha val="40000"/>
                    </a:schemeClr>
                  </a:outerShdw>
                </a:effectLst>
                <a:latin typeface="Lato"/>
              </a:rPr>
              <a:t> </a:t>
            </a:r>
            <a:r>
              <a:rPr lang="en-US" sz="2400" dirty="0">
                <a:ln w="0"/>
                <a:solidFill>
                  <a:schemeClr val="tx1"/>
                </a:solidFill>
                <a:effectLst>
                  <a:outerShdw blurRad="38100" dist="19050" dir="2700000" algn="tl" rotWithShape="0">
                    <a:schemeClr val="dk1">
                      <a:alpha val="40000"/>
                    </a:schemeClr>
                  </a:outerShdw>
                </a:effectLst>
                <a:latin typeface="Lato"/>
              </a:rPr>
              <a:t>P-Type Semi-conductor -</a:t>
            </a:r>
            <a:r>
              <a:rPr lang="as-IN" sz="2400" dirty="0">
                <a:ln w="0"/>
                <a:solidFill>
                  <a:schemeClr val="tx1"/>
                </a:solidFill>
                <a:effectLst>
                  <a:outerShdw blurRad="38100" dist="19050" dir="2700000" algn="tl" rotWithShape="0">
                    <a:schemeClr val="dk1">
                      <a:alpha val="40000"/>
                    </a:schemeClr>
                  </a:outerShdw>
                </a:effectLst>
                <a:latin typeface="Lato"/>
              </a:rPr>
              <a:t>   </a:t>
            </a:r>
            <a:endParaRPr lang="en-US" sz="2400" dirty="0">
              <a:ln w="0"/>
              <a:solidFill>
                <a:schemeClr val="tx1"/>
              </a:solidFill>
              <a:effectLst>
                <a:outerShdw blurRad="38100" dist="19050" dir="2700000" algn="tl" rotWithShape="0">
                  <a:schemeClr val="dk1">
                    <a:alpha val="40000"/>
                  </a:schemeClr>
                </a:outerShdw>
              </a:effectLst>
              <a:latin typeface="Lato"/>
            </a:endParaRPr>
          </a:p>
          <a:p>
            <a:r>
              <a:rPr lang="as-IN" sz="2400" dirty="0">
                <a:ln w="0"/>
                <a:solidFill>
                  <a:schemeClr val="tx1"/>
                </a:solidFill>
                <a:effectLst>
                  <a:outerShdw blurRad="38100" dist="19050" dir="2700000" algn="tl" rotWithShape="0">
                    <a:schemeClr val="dk1">
                      <a:alpha val="40000"/>
                    </a:schemeClr>
                  </a:outerShdw>
                </a:effectLst>
                <a:latin typeface="Lato"/>
              </a:rPr>
              <a:t>খাটি সেমিকন্ডাক্টর এর সাথে ভেজাল হিসাবে ত্রিযোজী এটম মিশ্রিত করে যে পদের্থ বানানো হয় তাকে </a:t>
            </a:r>
            <a:r>
              <a:rPr lang="en-US" sz="2400" dirty="0">
                <a:ln w="0"/>
                <a:solidFill>
                  <a:schemeClr val="tx1"/>
                </a:solidFill>
                <a:effectLst>
                  <a:outerShdw blurRad="38100" dist="19050" dir="2700000" algn="tl" rotWithShape="0">
                    <a:schemeClr val="dk1">
                      <a:alpha val="40000"/>
                    </a:schemeClr>
                  </a:outerShdw>
                </a:effectLst>
                <a:latin typeface="Lato"/>
              </a:rPr>
              <a:t>P-type Semi-conductor </a:t>
            </a:r>
            <a:r>
              <a:rPr lang="as-IN" sz="2400" dirty="0">
                <a:ln w="0"/>
                <a:solidFill>
                  <a:schemeClr val="tx1"/>
                </a:solidFill>
                <a:effectLst>
                  <a:outerShdw blurRad="38100" dist="19050" dir="2700000" algn="tl" rotWithShape="0">
                    <a:schemeClr val="dk1">
                      <a:alpha val="40000"/>
                    </a:schemeClr>
                  </a:outerShdw>
                </a:effectLst>
                <a:latin typeface="Lato"/>
              </a:rPr>
              <a:t>বলে।</a:t>
            </a:r>
            <a:r>
              <a:rPr lang="as-IN" sz="2400" dirty="0">
                <a:ln w="0"/>
                <a:solidFill>
                  <a:schemeClr val="tx1"/>
                </a:solidFill>
                <a:effectLst>
                  <a:outerShdw blurRad="38100" dist="19050" dir="2700000" algn="tl" rotWithShape="0">
                    <a:schemeClr val="dk1">
                      <a:alpha val="40000"/>
                    </a:schemeClr>
                  </a:outerShdw>
                </a:effectLst>
              </a:rPr>
              <a:t/>
            </a:r>
            <a:br>
              <a:rPr lang="as-IN" sz="2400" dirty="0">
                <a:ln w="0"/>
                <a:solidFill>
                  <a:schemeClr val="tx1"/>
                </a:solidFill>
                <a:effectLst>
                  <a:outerShdw blurRad="38100" dist="19050" dir="2700000" algn="tl" rotWithShape="0">
                    <a:schemeClr val="dk1">
                      <a:alpha val="40000"/>
                    </a:schemeClr>
                  </a:outerShdw>
                </a:effectLst>
              </a:rPr>
            </a:br>
            <a:r>
              <a:rPr lang="en-US" sz="2400" dirty="0">
                <a:ln w="0"/>
                <a:solidFill>
                  <a:schemeClr val="tx1"/>
                </a:solidFill>
                <a:effectLst>
                  <a:outerShdw blurRad="38100" dist="19050" dir="2700000" algn="tl" rotWithShape="0">
                    <a:schemeClr val="dk1">
                      <a:alpha val="40000"/>
                    </a:schemeClr>
                  </a:outerShdw>
                </a:effectLst>
                <a:latin typeface="Lato"/>
              </a:rPr>
              <a:t>(</a:t>
            </a:r>
            <a:r>
              <a:rPr lang="as-IN" sz="2400" dirty="0">
                <a:ln w="0"/>
                <a:solidFill>
                  <a:schemeClr val="tx1"/>
                </a:solidFill>
                <a:effectLst>
                  <a:outerShdw blurRad="38100" dist="19050" dir="2700000" algn="tl" rotWithShape="0">
                    <a:schemeClr val="dk1">
                      <a:alpha val="40000"/>
                    </a:schemeClr>
                  </a:outerShdw>
                </a:effectLst>
                <a:latin typeface="Lato"/>
              </a:rPr>
              <a:t> </a:t>
            </a:r>
            <a:r>
              <a:rPr lang="en-US" sz="2400" dirty="0">
                <a:ln w="0"/>
                <a:solidFill>
                  <a:schemeClr val="tx1"/>
                </a:solidFill>
                <a:effectLst>
                  <a:outerShdw blurRad="38100" dist="19050" dir="2700000" algn="tl" rotWithShape="0">
                    <a:schemeClr val="dk1">
                      <a:alpha val="40000"/>
                    </a:schemeClr>
                  </a:outerShdw>
                </a:effectLst>
                <a:latin typeface="Lato"/>
              </a:rPr>
              <a:t>ii)</a:t>
            </a:r>
            <a:r>
              <a:rPr lang="bn-IN" sz="2400" dirty="0">
                <a:ln w="0"/>
                <a:solidFill>
                  <a:schemeClr val="tx1"/>
                </a:solidFill>
                <a:effectLst>
                  <a:outerShdw blurRad="38100" dist="19050" dir="2700000" algn="tl" rotWithShape="0">
                    <a:schemeClr val="dk1">
                      <a:alpha val="40000"/>
                    </a:schemeClr>
                  </a:outerShdw>
                </a:effectLst>
                <a:latin typeface="Lato"/>
              </a:rPr>
              <a:t> </a:t>
            </a:r>
            <a:r>
              <a:rPr lang="en-US" sz="2400" dirty="0">
                <a:ln w="0"/>
                <a:solidFill>
                  <a:schemeClr val="tx1"/>
                </a:solidFill>
                <a:effectLst>
                  <a:outerShdw blurRad="38100" dist="19050" dir="2700000" algn="tl" rotWithShape="0">
                    <a:schemeClr val="dk1">
                      <a:alpha val="40000"/>
                    </a:schemeClr>
                  </a:outerShdw>
                </a:effectLst>
                <a:latin typeface="Lato"/>
              </a:rPr>
              <a:t>N-Type semi-conductor -</a:t>
            </a:r>
            <a:r>
              <a:rPr lang="en-US" sz="2400" dirty="0">
                <a:ln w="0"/>
                <a:solidFill>
                  <a:schemeClr val="tx1"/>
                </a:solidFill>
                <a:effectLst>
                  <a:outerShdw blurRad="38100" dist="19050" dir="2700000" algn="tl" rotWithShape="0">
                    <a:schemeClr val="dk1">
                      <a:alpha val="40000"/>
                    </a:schemeClr>
                  </a:outerShdw>
                </a:effectLst>
              </a:rPr>
              <a:t/>
            </a:r>
            <a:br>
              <a:rPr lang="en-US" sz="2400" dirty="0">
                <a:ln w="0"/>
                <a:solidFill>
                  <a:schemeClr val="tx1"/>
                </a:solidFill>
                <a:effectLst>
                  <a:outerShdw blurRad="38100" dist="19050" dir="2700000" algn="tl" rotWithShape="0">
                    <a:schemeClr val="dk1">
                      <a:alpha val="40000"/>
                    </a:schemeClr>
                  </a:outerShdw>
                </a:effectLst>
              </a:rPr>
            </a:br>
            <a:r>
              <a:rPr lang="as-IN" sz="2400" dirty="0">
                <a:ln w="0"/>
                <a:solidFill>
                  <a:schemeClr val="tx1"/>
                </a:solidFill>
                <a:effectLst>
                  <a:outerShdw blurRad="38100" dist="19050" dir="2700000" algn="tl" rotWithShape="0">
                    <a:schemeClr val="dk1">
                      <a:alpha val="40000"/>
                    </a:schemeClr>
                  </a:outerShdw>
                </a:effectLst>
                <a:latin typeface="Lato"/>
              </a:rPr>
              <a:t>খাটি সেমিকন্ডাক্টর এর সাথে ভেজাল হিসাবে পঞ্চযোজী এটম মিশ্রিত করে যে পদার্থ বানানো হয় তাকে </a:t>
            </a:r>
            <a:r>
              <a:rPr lang="en-US" sz="2400" dirty="0">
                <a:ln w="0"/>
                <a:solidFill>
                  <a:schemeClr val="tx1"/>
                </a:solidFill>
                <a:effectLst>
                  <a:outerShdw blurRad="38100" dist="19050" dir="2700000" algn="tl" rotWithShape="0">
                    <a:schemeClr val="dk1">
                      <a:alpha val="40000"/>
                    </a:schemeClr>
                  </a:outerShdw>
                </a:effectLst>
                <a:latin typeface="Lato"/>
              </a:rPr>
              <a:t>N-type Semi-conductor </a:t>
            </a:r>
            <a:r>
              <a:rPr lang="as-IN" sz="2400" dirty="0">
                <a:ln w="0"/>
                <a:solidFill>
                  <a:schemeClr val="tx1"/>
                </a:solidFill>
                <a:effectLst>
                  <a:outerShdw blurRad="38100" dist="19050" dir="2700000" algn="tl" rotWithShape="0">
                    <a:schemeClr val="dk1">
                      <a:alpha val="40000"/>
                    </a:schemeClr>
                  </a:outerShdw>
                </a:effectLst>
                <a:latin typeface="Lato"/>
              </a:rPr>
              <a:t>বলে।</a:t>
            </a:r>
            <a:r>
              <a:rPr lang="as-IN" dirty="0">
                <a:ln w="0"/>
                <a:solidFill>
                  <a:schemeClr val="tx1"/>
                </a:solidFill>
                <a:effectLst>
                  <a:outerShdw blurRad="38100" dist="19050" dir="2700000" algn="tl" rotWithShape="0">
                    <a:schemeClr val="dk1">
                      <a:alpha val="40000"/>
                    </a:schemeClr>
                  </a:outerShdw>
                </a:effectLst>
              </a:rPr>
              <a:t/>
            </a:r>
            <a:br>
              <a:rPr lang="as-IN" dirty="0">
                <a:ln w="0"/>
                <a:solidFill>
                  <a:schemeClr val="tx1"/>
                </a:solidFill>
                <a:effectLst>
                  <a:outerShdw blurRad="38100" dist="19050" dir="2700000" algn="tl" rotWithShape="0">
                    <a:schemeClr val="dk1">
                      <a:alpha val="40000"/>
                    </a:schemeClr>
                  </a:outerShdw>
                </a:effectLst>
              </a:rPr>
            </a:br>
            <a:endParaRPr lang="en-US"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2643773" y="635001"/>
            <a:ext cx="6904454"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bn-IN" sz="2800" b="1" dirty="0">
                <a:solidFill>
                  <a:srgbClr val="C00000"/>
                </a:solidFill>
                <a:latin typeface="Lato"/>
              </a:rPr>
              <a:t>প্রশ্নঃ </a:t>
            </a:r>
            <a:r>
              <a:rPr lang="as-IN" sz="2800" b="1" dirty="0">
                <a:solidFill>
                  <a:srgbClr val="C00000"/>
                </a:solidFill>
                <a:latin typeface="Lato"/>
              </a:rPr>
              <a:t>সেমিকন্ডাক্টর</a:t>
            </a:r>
            <a:r>
              <a:rPr lang="bn-IN" sz="2800" b="1" dirty="0">
                <a:solidFill>
                  <a:srgbClr val="C00000"/>
                </a:solidFill>
                <a:latin typeface="Lato"/>
              </a:rPr>
              <a:t> এর প্রকারভেদ লেখ। </a:t>
            </a:r>
            <a:endParaRPr lang="en-US" sz="2000" dirty="0"/>
          </a:p>
        </p:txBody>
      </p:sp>
    </p:spTree>
    <p:extLst>
      <p:ext uri="{BB962C8B-B14F-4D97-AF65-F5344CB8AC3E}">
        <p14:creationId xmlns:p14="http://schemas.microsoft.com/office/powerpoint/2010/main" val="1608929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10;    Figure 3 : Diagram showing the electronic bonds in an intrinsic semiconductor (Si) &#10;   &#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243550"/>
            <a:ext cx="4724400" cy="27817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0" y="1109008"/>
            <a:ext cx="9144000"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s-IN" sz="2400" b="1" u="sng" dirty="0">
                <a:solidFill>
                  <a:srgbClr val="FF0000"/>
                </a:solidFill>
                <a:latin typeface="arial" panose="020B0604020202020204" pitchFamily="34" charset="0"/>
              </a:rPr>
              <a:t>খাঁটি সেমিকন্ডাক্টর</a:t>
            </a:r>
            <a:r>
              <a:rPr lang="bn-IN" sz="2400" b="1" u="sng" dirty="0">
                <a:solidFill>
                  <a:srgbClr val="FF0000"/>
                </a:solidFill>
                <a:latin typeface="arial" panose="020B0604020202020204" pitchFamily="34" charset="0"/>
              </a:rPr>
              <a:t>ঃ</a:t>
            </a:r>
            <a:r>
              <a:rPr lang="as-IN" sz="2400" b="1" u="sng" dirty="0">
                <a:solidFill>
                  <a:srgbClr val="FF0000"/>
                </a:solidFill>
                <a:latin typeface="arial" panose="020B0604020202020204" pitchFamily="34" charset="0"/>
              </a:rPr>
              <a:t> </a:t>
            </a:r>
            <a:r>
              <a:rPr lang="as-IN" sz="2400" dirty="0">
                <a:ln w="0"/>
                <a:solidFill>
                  <a:schemeClr val="tx1"/>
                </a:solidFill>
                <a:effectLst>
                  <a:outerShdw blurRad="38100" dist="19050" dir="2700000" algn="tl" rotWithShape="0">
                    <a:schemeClr val="dk1">
                      <a:alpha val="40000"/>
                    </a:schemeClr>
                  </a:outerShdw>
                </a:effectLst>
                <a:latin typeface="arial" panose="020B0604020202020204" pitchFamily="34" charset="0"/>
              </a:rPr>
              <a:t>খাঁটি সেমিকন্ডাক্টরে কোন ভেজাল মেশানো থাকে না। সিলিকন, জার্মেনিয়াম ইত্যাদি খাঁটি সেমিকন্ডাক্টর। শূন্য ডিগ্রি সেলসিয়াস তাপমাত্রায় খাঁটি সেমিকন্ডাক্টর অপরিবাহীর মত আচরণ করে। তাপমাত্রা বৃদ্ধি পেলে ভ্যালেন্স ব্যান্ডের ইলেকট্রন কন্ডাকশন ব্যান্ডে যায় এবং আংশিক পরিবাহীর মত আচরণ করে।</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2388839" y="328684"/>
            <a:ext cx="7375737" cy="584775"/>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bn-IN" sz="3200" b="1" dirty="0">
                <a:solidFill>
                  <a:srgbClr val="FF0000"/>
                </a:solidFill>
              </a:rPr>
              <a:t>প্রশ্নঃ </a:t>
            </a:r>
            <a:r>
              <a:rPr lang="en-US" sz="3200" b="1" dirty="0" err="1">
                <a:solidFill>
                  <a:srgbClr val="FF0000"/>
                </a:solidFill>
              </a:rPr>
              <a:t>খাটি</a:t>
            </a:r>
            <a:r>
              <a:rPr lang="as-IN" sz="3200" b="1" dirty="0">
                <a:solidFill>
                  <a:srgbClr val="FF0000"/>
                </a:solidFill>
              </a:rPr>
              <a:t> সেমিকন্ডাক্টর কাকে বলে</a:t>
            </a:r>
            <a:r>
              <a:rPr lang="en-US" sz="3200" b="1" dirty="0">
                <a:solidFill>
                  <a:srgbClr val="FF0000"/>
                </a:solidFill>
              </a:rPr>
              <a:t> ? </a:t>
            </a:r>
          </a:p>
        </p:txBody>
      </p:sp>
      <p:sp>
        <p:nvSpPr>
          <p:cNvPr id="4" name="Rectangle 3"/>
          <p:cNvSpPr/>
          <p:nvPr/>
        </p:nvSpPr>
        <p:spPr>
          <a:xfrm>
            <a:off x="4800601" y="6220822"/>
            <a:ext cx="3207929" cy="369332"/>
          </a:xfrm>
          <a:prstGeom prst="rect">
            <a:avLst/>
          </a:prstGeom>
        </p:spPr>
        <p:txBody>
          <a:bodyPr wrap="none">
            <a:spAutoFit/>
          </a:bodyPr>
          <a:lstStyle/>
          <a:p>
            <a:r>
              <a:rPr lang="bn-IN" b="1" dirty="0">
                <a:solidFill>
                  <a:srgbClr val="202124"/>
                </a:solidFill>
                <a:latin typeface="arial" panose="020B0604020202020204" pitchFamily="34" charset="0"/>
              </a:rPr>
              <a:t>সিলিকন </a:t>
            </a:r>
            <a:r>
              <a:rPr lang="as-IN" b="1" dirty="0">
                <a:solidFill>
                  <a:srgbClr val="202124"/>
                </a:solidFill>
                <a:latin typeface="arial" panose="020B0604020202020204" pitchFamily="34" charset="0"/>
              </a:rPr>
              <a:t>খাঁটি</a:t>
            </a:r>
            <a:r>
              <a:rPr lang="as-IN" dirty="0">
                <a:solidFill>
                  <a:srgbClr val="202124"/>
                </a:solidFill>
                <a:latin typeface="arial" panose="020B0604020202020204" pitchFamily="34" charset="0"/>
              </a:rPr>
              <a:t> </a:t>
            </a:r>
            <a:r>
              <a:rPr lang="as-IN" b="1" dirty="0">
                <a:solidFill>
                  <a:srgbClr val="202124"/>
                </a:solidFill>
                <a:latin typeface="arial" panose="020B0604020202020204" pitchFamily="34" charset="0"/>
              </a:rPr>
              <a:t>সেমিকন্ডাক্টর </a:t>
            </a:r>
            <a:endParaRPr lang="en-US" b="1" dirty="0"/>
          </a:p>
        </p:txBody>
      </p:sp>
    </p:spTree>
    <p:extLst>
      <p:ext uri="{BB962C8B-B14F-4D97-AF65-F5344CB8AC3E}">
        <p14:creationId xmlns:p14="http://schemas.microsoft.com/office/powerpoint/2010/main" val="2633588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xtrinsic Semiconductors"/>
          <p:cNvPicPr>
            <a:picLocks noChangeAspect="1" noChangeArrowheads="1"/>
          </p:cNvPicPr>
          <p:nvPr/>
        </p:nvPicPr>
        <p:blipFill rotWithShape="1">
          <a:blip r:embed="rId2">
            <a:extLst>
              <a:ext uri="{28A0092B-C50C-407E-A947-70E740481C1C}">
                <a14:useLocalDpi xmlns:a14="http://schemas.microsoft.com/office/drawing/2010/main" val="0"/>
              </a:ext>
            </a:extLst>
          </a:blip>
          <a:srcRect t="11647"/>
          <a:stretch/>
        </p:blipFill>
        <p:spPr bwMode="auto">
          <a:xfrm>
            <a:off x="3276601" y="2654698"/>
            <a:ext cx="5252785" cy="32919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28700" y="1295401"/>
            <a:ext cx="10121900"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s-IN" sz="2000" b="1" u="sng" dirty="0">
                <a:solidFill>
                  <a:srgbClr val="FF0000"/>
                </a:solidFill>
                <a:latin typeface="Lato"/>
              </a:rPr>
              <a:t>ভেজাল সেমিকন্ডাক্টর</a:t>
            </a:r>
            <a:r>
              <a:rPr lang="bn-IN" sz="2000" b="1" u="sng" dirty="0">
                <a:solidFill>
                  <a:srgbClr val="FF0000"/>
                </a:solidFill>
                <a:latin typeface="Lato"/>
              </a:rPr>
              <a:t>ঃ </a:t>
            </a:r>
            <a:r>
              <a:rPr lang="as-IN"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খাঁটি সেমিকন্ডাক্টরে উপযুক্ত পরিমাণ অন্য কোন পদার্থ ভেজাল হিসেবে মিশ্রিত করে ভেজাল সেমিকন্ডাক্টর তৈরি করা হয়। ত্রিযোজী এবং পঞ্চযোজী মৌল গেলিয়াম, ইন্ডিয়াম, অ্যালুমিনিয়াম, বোরোন, আর্সেনিক, অ্যান্টমনি, ফসফরাস ইত্যাদি মৌল ভেজাল হিসেবে মিশ্রিত করা হয়।</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2" name="Rectangle 1"/>
          <p:cNvSpPr/>
          <p:nvPr/>
        </p:nvSpPr>
        <p:spPr>
          <a:xfrm>
            <a:off x="2926702" y="613911"/>
            <a:ext cx="6338595"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bn-IN" sz="2800" dirty="0">
                <a:solidFill>
                  <a:srgbClr val="C00000"/>
                </a:solidFill>
              </a:rPr>
              <a:t>প্রশ্নঃ </a:t>
            </a:r>
            <a:r>
              <a:rPr lang="as-IN" sz="2800" dirty="0">
                <a:solidFill>
                  <a:srgbClr val="C00000"/>
                </a:solidFill>
              </a:rPr>
              <a:t>ভেজাল সেমিকন্ডাক্টর কাকে বলে</a:t>
            </a:r>
            <a:r>
              <a:rPr lang="bn-IN" sz="2800" dirty="0">
                <a:solidFill>
                  <a:srgbClr val="C00000"/>
                </a:solidFill>
              </a:rPr>
              <a:t> ? </a:t>
            </a:r>
            <a:endParaRPr lang="en-US" sz="2800" dirty="0">
              <a:solidFill>
                <a:srgbClr val="C00000"/>
              </a:solidFill>
            </a:endParaRPr>
          </a:p>
        </p:txBody>
      </p:sp>
      <p:sp>
        <p:nvSpPr>
          <p:cNvPr id="4" name="Rectangle 3"/>
          <p:cNvSpPr/>
          <p:nvPr/>
        </p:nvSpPr>
        <p:spPr>
          <a:xfrm>
            <a:off x="4799009" y="6096000"/>
            <a:ext cx="2593980" cy="369332"/>
          </a:xfrm>
          <a:prstGeom prst="rect">
            <a:avLst/>
          </a:prstGeom>
        </p:spPr>
        <p:txBody>
          <a:bodyPr wrap="none">
            <a:spAutoFit/>
          </a:bodyPr>
          <a:lstStyle/>
          <a:p>
            <a:r>
              <a:rPr lang="as-IN" b="1" dirty="0"/>
              <a:t>ভেজাল সেমিকন্ডাক্টর </a:t>
            </a:r>
            <a:endParaRPr lang="en-US" b="1" dirty="0"/>
          </a:p>
        </p:txBody>
      </p:sp>
    </p:spTree>
    <p:extLst>
      <p:ext uri="{BB962C8B-B14F-4D97-AF65-F5344CB8AC3E}">
        <p14:creationId xmlns:p14="http://schemas.microsoft.com/office/powerpoint/2010/main" val="2875978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774926" y="1170912"/>
            <a:ext cx="14478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bn-BD" sz="2400" dirty="0">
                <a:solidFill>
                  <a:schemeClr val="tx1"/>
                </a:solidFill>
                <a:latin typeface="NikoshBAN" pitchFamily="2" charset="0"/>
                <a:cs typeface="NikoshBAN" pitchFamily="2" charset="0"/>
              </a:rPr>
              <a:t>গ্রাহক পরমানু</a:t>
            </a:r>
            <a:endParaRPr lang="en-US" sz="2400" dirty="0">
              <a:solidFill>
                <a:schemeClr val="tx1"/>
              </a:solidFill>
              <a:latin typeface="NikoshBAN" pitchFamily="2" charset="0"/>
              <a:cs typeface="NikoshBAN" pitchFamily="2" charset="0"/>
            </a:endParaRPr>
          </a:p>
        </p:txBody>
      </p:sp>
      <p:grpSp>
        <p:nvGrpSpPr>
          <p:cNvPr id="12" name="Group 11"/>
          <p:cNvGrpSpPr/>
          <p:nvPr/>
        </p:nvGrpSpPr>
        <p:grpSpPr>
          <a:xfrm>
            <a:off x="4301490" y="1010073"/>
            <a:ext cx="3581400" cy="3315527"/>
            <a:chOff x="1905000" y="838200"/>
            <a:chExt cx="4572000" cy="4572000"/>
          </a:xfrm>
        </p:grpSpPr>
        <p:grpSp>
          <p:nvGrpSpPr>
            <p:cNvPr id="20" name="Group 19"/>
            <p:cNvGrpSpPr/>
            <p:nvPr/>
          </p:nvGrpSpPr>
          <p:grpSpPr>
            <a:xfrm>
              <a:off x="1905000" y="838200"/>
              <a:ext cx="4572000" cy="4572000"/>
              <a:chOff x="1905000" y="838200"/>
              <a:chExt cx="4572000" cy="4572000"/>
            </a:xfrm>
          </p:grpSpPr>
          <p:grpSp>
            <p:nvGrpSpPr>
              <p:cNvPr id="6" name="Group 5"/>
              <p:cNvGrpSpPr/>
              <p:nvPr/>
            </p:nvGrpSpPr>
            <p:grpSpPr>
              <a:xfrm>
                <a:off x="1905000" y="838200"/>
                <a:ext cx="4572000" cy="4572000"/>
                <a:chOff x="457200" y="304800"/>
                <a:chExt cx="2895600" cy="2660822"/>
              </a:xfrm>
            </p:grpSpPr>
            <p:pic>
              <p:nvPicPr>
                <p:cNvPr id="2" name="Picture 1" descr="pnsem.gif"/>
                <p:cNvPicPr>
                  <a:picLocks noChangeAspect="1"/>
                </p:cNvPicPr>
                <p:nvPr/>
              </p:nvPicPr>
              <p:blipFill>
                <a:blip r:embed="rId2"/>
                <a:srcRect l="53425"/>
                <a:stretch>
                  <a:fillRect/>
                </a:stretch>
              </p:blipFill>
              <p:spPr>
                <a:xfrm>
                  <a:off x="457200" y="304800"/>
                  <a:ext cx="2895600" cy="2660822"/>
                </a:xfrm>
                <a:prstGeom prst="rect">
                  <a:avLst/>
                </a:prstGeom>
              </p:spPr>
            </p:pic>
            <p:sp>
              <p:nvSpPr>
                <p:cNvPr id="4" name="Rectangle 3"/>
                <p:cNvSpPr/>
                <p:nvPr/>
              </p:nvSpPr>
              <p:spPr>
                <a:xfrm>
                  <a:off x="2514600" y="381000"/>
                  <a:ext cx="76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1" name="Straight Arrow Connector 10"/>
              <p:cNvCxnSpPr/>
              <p:nvPr/>
            </p:nvCxnSpPr>
            <p:spPr>
              <a:xfrm rot="10800000" flipV="1">
                <a:off x="4648200" y="2022144"/>
                <a:ext cx="5334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cxnSp>
          <p:nvCxnSpPr>
            <p:cNvPr id="16" name="Straight Arrow Connector 15"/>
            <p:cNvCxnSpPr/>
            <p:nvPr/>
          </p:nvCxnSpPr>
          <p:spPr>
            <a:xfrm>
              <a:off x="2971800" y="1864567"/>
              <a:ext cx="609600" cy="650033"/>
            </a:xfrm>
            <a:prstGeom prst="straightConnector1">
              <a:avLst/>
            </a:prstGeom>
            <a:ln>
              <a:solidFill>
                <a:schemeClr val="tx1"/>
              </a:solidFill>
              <a:tailEnd type="arrow"/>
            </a:ln>
          </p:spPr>
          <p:style>
            <a:lnRef idx="3">
              <a:schemeClr val="accent6"/>
            </a:lnRef>
            <a:fillRef idx="0">
              <a:schemeClr val="accent6"/>
            </a:fillRef>
            <a:effectRef idx="2">
              <a:schemeClr val="accent6"/>
            </a:effectRef>
            <a:fontRef idx="minor">
              <a:schemeClr val="tx1"/>
            </a:fontRef>
          </p:style>
        </p:cxnSp>
      </p:grpSp>
      <p:sp>
        <p:nvSpPr>
          <p:cNvPr id="17" name="Rectangle 16"/>
          <p:cNvSpPr/>
          <p:nvPr/>
        </p:nvSpPr>
        <p:spPr>
          <a:xfrm>
            <a:off x="3091815" y="244928"/>
            <a:ext cx="6000750" cy="609600"/>
          </a:xfrm>
          <a:prstGeom prst="rect">
            <a:avLst/>
          </a:prstGeom>
          <a:ln/>
        </p:spPr>
        <p:style>
          <a:lnRef idx="2">
            <a:schemeClr val="dk1"/>
          </a:lnRef>
          <a:fillRef idx="1">
            <a:schemeClr val="lt1"/>
          </a:fillRef>
          <a:effectRef idx="0">
            <a:schemeClr val="dk1"/>
          </a:effectRef>
          <a:fontRef idx="minor">
            <a:schemeClr val="dk1"/>
          </a:fontRef>
        </p:style>
        <p:txBody>
          <a:bodyPr lIns="79242" tIns="39621" rIns="79242" bIns="39621" rtlCol="0" anchor="ctr"/>
          <a:lstStyle/>
          <a:p>
            <a:pPr algn="ctr"/>
            <a:r>
              <a:rPr lang="bn-IN" sz="2400" dirty="0">
                <a:solidFill>
                  <a:srgbClr val="FF0000"/>
                </a:solidFill>
                <a:latin typeface="Times New Roman" pitchFamily="18" charset="0"/>
                <a:cs typeface="Times New Roman" pitchFamily="18" charset="0"/>
              </a:rPr>
              <a:t>প্রশ্নঃ</a:t>
            </a:r>
            <a:r>
              <a:rPr lang="bn-IN" sz="3200" dirty="0">
                <a:solidFill>
                  <a:srgbClr val="FF0000"/>
                </a:solidFill>
                <a:latin typeface="Times New Roman" pitchFamily="18" charset="0"/>
                <a:cs typeface="Times New Roman" pitchFamily="18" charset="0"/>
              </a:rPr>
              <a:t> </a:t>
            </a:r>
            <a:r>
              <a:rPr lang="en-US" sz="3200" dirty="0">
                <a:solidFill>
                  <a:srgbClr val="FF0000"/>
                </a:solidFill>
                <a:latin typeface="Times New Roman" pitchFamily="18" charset="0"/>
                <a:cs typeface="Times New Roman" pitchFamily="18" charset="0"/>
              </a:rPr>
              <a:t>p-</a:t>
            </a:r>
            <a:r>
              <a:rPr lang="bn-BD" sz="3200" dirty="0">
                <a:solidFill>
                  <a:srgbClr val="FF0000"/>
                </a:solidFill>
                <a:latin typeface="NikoshBAN" pitchFamily="2" charset="0"/>
                <a:cs typeface="NikoshBAN" pitchFamily="2" charset="0"/>
              </a:rPr>
              <a:t>টাইপ অর্ধপরিবাহী</a:t>
            </a:r>
            <a:r>
              <a:rPr lang="en-US" sz="3200" dirty="0">
                <a:solidFill>
                  <a:srgbClr val="FF0000"/>
                </a:solidFill>
                <a:latin typeface="NikoshBAN" pitchFamily="2" charset="0"/>
                <a:cs typeface="NikoshBAN" pitchFamily="2" charset="0"/>
              </a:rPr>
              <a:t>র </a:t>
            </a:r>
            <a:r>
              <a:rPr lang="bn-IN" sz="3200" dirty="0">
                <a:solidFill>
                  <a:srgbClr val="FF0000"/>
                </a:solidFill>
                <a:latin typeface="NikoshBAN" pitchFamily="2" charset="0"/>
                <a:cs typeface="NikoshBAN" pitchFamily="2" charset="0"/>
              </a:rPr>
              <a:t>বলতে কী বুঝ ? </a:t>
            </a:r>
            <a:endParaRPr lang="en-US" sz="3200" dirty="0">
              <a:solidFill>
                <a:srgbClr val="FF0000"/>
              </a:solidFill>
              <a:latin typeface="Times New Roman" pitchFamily="18" charset="0"/>
              <a:cs typeface="Times New Roman" pitchFamily="18" charset="0"/>
            </a:endParaRPr>
          </a:p>
        </p:txBody>
      </p:sp>
      <p:sp>
        <p:nvSpPr>
          <p:cNvPr id="18" name="Rectangle 17"/>
          <p:cNvSpPr/>
          <p:nvPr/>
        </p:nvSpPr>
        <p:spPr>
          <a:xfrm>
            <a:off x="1524000" y="5505824"/>
            <a:ext cx="9144000" cy="914400"/>
          </a:xfrm>
          <a:prstGeom prst="rect">
            <a:avLst/>
          </a:prstGeom>
          <a:ln/>
        </p:spPr>
        <p:style>
          <a:lnRef idx="2">
            <a:schemeClr val="dk1"/>
          </a:lnRef>
          <a:fillRef idx="1">
            <a:schemeClr val="lt1"/>
          </a:fillRef>
          <a:effectRef idx="0">
            <a:schemeClr val="dk1"/>
          </a:effectRef>
          <a:fontRef idx="minor">
            <a:schemeClr val="dk1"/>
          </a:fontRef>
        </p:style>
        <p:txBody>
          <a:bodyPr lIns="79242" tIns="39621" rIns="79242" bIns="39621" rtlCol="0" anchor="ctr"/>
          <a:lstStyle/>
          <a:p>
            <a:r>
              <a:rPr lang="bn-BD"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বোরণ</a:t>
            </a:r>
            <a:r>
              <a:rPr lang="bn-IN"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BD"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r>
              <a:rPr lang="en-US" sz="240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B</a:t>
            </a:r>
            <a:r>
              <a:rPr lang="bn-BD"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এর ৩টি যোজন ইলেকট্রন থাকায় তাকে ভেজাল হিসাবে ব্যবহার করে সিলিকন</a:t>
            </a:r>
            <a:r>
              <a:rPr lang="en-US"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BD"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r>
              <a:rPr lang="en-US" sz="240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Si)</a:t>
            </a:r>
            <a:r>
              <a:rPr lang="bn-BD"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400" dirty="0">
                <a:ln w="0"/>
                <a:solidFill>
                  <a:schemeClr val="tx1"/>
                </a:solidFill>
                <a:effectLst>
                  <a:outerShdw blurRad="38100" dist="19050" dir="2700000" algn="tl" rotWithShape="0">
                    <a:schemeClr val="dk1">
                      <a:alpha val="40000"/>
                    </a:schemeClr>
                  </a:outerShdw>
                </a:effectLst>
                <a:latin typeface="Times New Roman" pitchFamily="18" charset="0"/>
                <a:cs typeface="NikoshBAN" pitchFamily="2" charset="0"/>
              </a:rPr>
              <a:t>p-</a:t>
            </a:r>
            <a:r>
              <a:rPr lang="bn-BD"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টাইপ অর্ধপরিবাহীতে পরিনত হয়েছে।</a:t>
            </a:r>
            <a:endParaRPr lang="en-US"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21" name="Rectangle 20"/>
          <p:cNvSpPr/>
          <p:nvPr/>
        </p:nvSpPr>
        <p:spPr>
          <a:xfrm>
            <a:off x="6717478" y="1492245"/>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bn-BD" sz="2800" dirty="0">
                <a:solidFill>
                  <a:schemeClr val="tx1"/>
                </a:solidFill>
                <a:latin typeface="NikoshBAN" pitchFamily="2" charset="0"/>
                <a:cs typeface="NikoshBAN" pitchFamily="2" charset="0"/>
              </a:rPr>
              <a:t>ফাঁকা</a:t>
            </a:r>
            <a:endParaRPr lang="en-US" sz="2800" dirty="0">
              <a:solidFill>
                <a:schemeClr val="tx1"/>
              </a:solidFill>
              <a:latin typeface="NikoshBAN" pitchFamily="2" charset="0"/>
              <a:cs typeface="NikoshBAN" pitchFamily="2" charset="0"/>
            </a:endParaRPr>
          </a:p>
        </p:txBody>
      </p:sp>
      <p:sp>
        <p:nvSpPr>
          <p:cNvPr id="3" name="Rectangle 2"/>
          <p:cNvSpPr/>
          <p:nvPr/>
        </p:nvSpPr>
        <p:spPr>
          <a:xfrm>
            <a:off x="1524000" y="4286492"/>
            <a:ext cx="91440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s-IN" dirty="0">
                <a:ln w="0"/>
                <a:solidFill>
                  <a:schemeClr val="tx1"/>
                </a:solidFill>
                <a:effectLst>
                  <a:outerShdw blurRad="38100" dist="19050" dir="2700000" algn="tl" rotWithShape="0">
                    <a:schemeClr val="dk1">
                      <a:alpha val="40000"/>
                    </a:schemeClr>
                  </a:outerShdw>
                </a:effectLst>
                <a:latin typeface="arial" panose="020B0604020202020204" pitchFamily="34" charset="0"/>
              </a:rPr>
              <a:t>কোন বিশুদ্ধ অর্ধপরিবাহীতে ত্রিযোজী মৌল অপদ্রব্য হিসেবে অতিসামান্য পরিমানে মেশানো হলে যে বহির্জাত অর্ধপরিবাহী উৎপন্ন হয় তাকে </a:t>
            </a:r>
            <a:r>
              <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rPr>
              <a:t>p-</a:t>
            </a:r>
            <a:r>
              <a:rPr lang="as-IN" dirty="0">
                <a:ln w="0"/>
                <a:solidFill>
                  <a:schemeClr val="tx1"/>
                </a:solidFill>
                <a:effectLst>
                  <a:outerShdw blurRad="38100" dist="19050" dir="2700000" algn="tl" rotWithShape="0">
                    <a:schemeClr val="dk1">
                      <a:alpha val="40000"/>
                    </a:schemeClr>
                  </a:outerShdw>
                </a:effectLst>
                <a:latin typeface="arial" panose="020B0604020202020204" pitchFamily="34" charset="0"/>
              </a:rPr>
              <a:t>টাইপ অর্ধপরিবাহী বলা হয়। এতে চতুর্যোজী অর্ধপরিবাহীর সাথে ত্রিযোজী অপদ্রব্য (যেমনঃ সিলিকন</a:t>
            </a:r>
            <a:r>
              <a:rPr lang="bn-IN" dirty="0">
                <a:ln w="0"/>
                <a:solidFill>
                  <a:schemeClr val="tx1"/>
                </a:solidFill>
                <a:effectLst>
                  <a:outerShdw blurRad="38100" dist="19050" dir="2700000" algn="tl" rotWithShape="0">
                    <a:schemeClr val="dk1">
                      <a:alpha val="40000"/>
                    </a:schemeClr>
                  </a:outerShdw>
                </a:effectLst>
                <a:latin typeface="arial" panose="020B0604020202020204" pitchFamily="34" charset="0"/>
              </a:rPr>
              <a:t> </a:t>
            </a:r>
            <a:r>
              <a:rPr lang="en-US" dirty="0" err="1">
                <a:ln w="0"/>
                <a:solidFill>
                  <a:schemeClr val="tx1"/>
                </a:solidFill>
                <a:effectLst>
                  <a:outerShdw blurRad="38100" dist="19050" dir="2700000" algn="tl" rotWithShape="0">
                    <a:schemeClr val="dk1">
                      <a:alpha val="40000"/>
                    </a:schemeClr>
                  </a:outerShdw>
                </a:effectLst>
                <a:latin typeface="arial" panose="020B0604020202020204" pitchFamily="34" charset="0"/>
              </a:rPr>
              <a:t>এর</a:t>
            </a:r>
            <a:r>
              <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rPr>
              <a:t> </a:t>
            </a:r>
            <a:r>
              <a:rPr lang="en-US" dirty="0" err="1">
                <a:ln w="0"/>
                <a:solidFill>
                  <a:schemeClr val="tx1"/>
                </a:solidFill>
                <a:effectLst>
                  <a:outerShdw blurRad="38100" dist="19050" dir="2700000" algn="tl" rotWithShape="0">
                    <a:schemeClr val="dk1">
                      <a:alpha val="40000"/>
                    </a:schemeClr>
                  </a:outerShdw>
                </a:effectLst>
                <a:latin typeface="arial" panose="020B0604020202020204" pitchFamily="34" charset="0"/>
              </a:rPr>
              <a:t>সাথে</a:t>
            </a:r>
            <a:r>
              <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rPr>
              <a:t> </a:t>
            </a:r>
            <a:r>
              <a:rPr lang="en-US" dirty="0" err="1">
                <a:ln w="0"/>
                <a:solidFill>
                  <a:schemeClr val="tx1"/>
                </a:solidFill>
                <a:effectLst>
                  <a:outerShdw blurRad="38100" dist="19050" dir="2700000" algn="tl" rotWithShape="0">
                    <a:schemeClr val="dk1">
                      <a:alpha val="40000"/>
                    </a:schemeClr>
                  </a:outerShdw>
                </a:effectLst>
                <a:latin typeface="arial" panose="020B0604020202020204" pitchFamily="34" charset="0"/>
              </a:rPr>
              <a:t>বোরণ</a:t>
            </a:r>
            <a:r>
              <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rPr>
              <a:t> </a:t>
            </a:r>
            <a:r>
              <a:rPr lang="as-IN" dirty="0">
                <a:ln w="0"/>
                <a:solidFill>
                  <a:schemeClr val="tx1"/>
                </a:solidFill>
                <a:effectLst>
                  <a:outerShdw blurRad="38100" dist="19050" dir="2700000" algn="tl" rotWithShape="0">
                    <a:schemeClr val="dk1">
                      <a:alpha val="40000"/>
                    </a:schemeClr>
                  </a:outerShdw>
                </a:effectLst>
                <a:latin typeface="arial" panose="020B0604020202020204" pitchFamily="34" charset="0"/>
              </a:rPr>
              <a:t>) অতিসামান্য পরিমানে মিশিয়ে </a:t>
            </a:r>
            <a:r>
              <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rPr>
              <a:t>p-</a:t>
            </a:r>
            <a:r>
              <a:rPr lang="as-IN" dirty="0">
                <a:ln w="0"/>
                <a:solidFill>
                  <a:schemeClr val="tx1"/>
                </a:solidFill>
                <a:effectLst>
                  <a:outerShdw blurRad="38100" dist="19050" dir="2700000" algn="tl" rotWithShape="0">
                    <a:schemeClr val="dk1">
                      <a:alpha val="40000"/>
                    </a:schemeClr>
                  </a:outerShdw>
                </a:effectLst>
                <a:latin typeface="arial" panose="020B0604020202020204" pitchFamily="34" charset="0"/>
              </a:rPr>
              <a:t>টাইপ অর্ধপরিবাহী প্রস্তুত করা হয়।</a:t>
            </a:r>
            <a:endParaRPr lang="en-US"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524001" y="3689708"/>
            <a:ext cx="3159955"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200" dirty="0">
                <a:solidFill>
                  <a:srgbClr val="FF0000"/>
                </a:solidFill>
                <a:latin typeface="Times New Roman" pitchFamily="18" charset="0"/>
                <a:cs typeface="Times New Roman" pitchFamily="18" charset="0"/>
              </a:rPr>
              <a:t>p-</a:t>
            </a:r>
            <a:r>
              <a:rPr lang="bn-BD" sz="3200" dirty="0">
                <a:solidFill>
                  <a:srgbClr val="FF0000"/>
                </a:solidFill>
                <a:latin typeface="NikoshBAN" pitchFamily="2" charset="0"/>
                <a:cs typeface="NikoshBAN" pitchFamily="2" charset="0"/>
              </a:rPr>
              <a:t>টাইপ অর্ধপরিবাহী</a:t>
            </a:r>
            <a:r>
              <a:rPr lang="bn-IN" sz="3200" dirty="0">
                <a:solidFill>
                  <a:srgbClr val="FF0000"/>
                </a:solidFill>
                <a:latin typeface="NikoshBAN" pitchFamily="2" charset="0"/>
                <a:cs typeface="NikoshBAN" pitchFamily="2" charset="0"/>
              </a:rPr>
              <a:t>ঃ </a:t>
            </a:r>
            <a:endParaRPr lang="en-US" dirty="0"/>
          </a:p>
        </p:txBody>
      </p:sp>
    </p:spTree>
    <p:extLst>
      <p:ext uri="{BB962C8B-B14F-4D97-AF65-F5344CB8AC3E}">
        <p14:creationId xmlns:p14="http://schemas.microsoft.com/office/powerpoint/2010/main" val="3571384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style.rotation</p:attrName>
                                        </p:attrNameLst>
                                      </p:cBhvr>
                                      <p:tavLst>
                                        <p:tav tm="0">
                                          <p:val>
                                            <p:fltVal val="720"/>
                                          </p:val>
                                        </p:tav>
                                        <p:tav tm="100000">
                                          <p:val>
                                            <p:fltVal val="0"/>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0-#ppt_w/2"/>
                                          </p:val>
                                        </p:tav>
                                        <p:tav tm="100000">
                                          <p:val>
                                            <p:strVal val="#ppt_x"/>
                                          </p:val>
                                        </p:tav>
                                      </p:tavLst>
                                    </p:anim>
                                    <p:anim calcmode="lin" valueType="num">
                                      <p:cBhvr additive="base">
                                        <p:cTn id="2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1+#ppt_w/2"/>
                                          </p:val>
                                        </p:tav>
                                        <p:tav tm="100000">
                                          <p:val>
                                            <p:strVal val="#ppt_x"/>
                                          </p:val>
                                        </p:tav>
                                      </p:tavLst>
                                    </p:anim>
                                    <p:anim calcmode="lin" valueType="num">
                                      <p:cBhvr additive="base">
                                        <p:cTn id="2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1000" fill="hold"/>
                                        <p:tgtEl>
                                          <p:spTgt spid="18"/>
                                        </p:tgtEl>
                                        <p:attrNameLst>
                                          <p:attrName>ppt_x</p:attrName>
                                        </p:attrNameLst>
                                      </p:cBhvr>
                                      <p:tavLst>
                                        <p:tav tm="0">
                                          <p:val>
                                            <p:strVal val="#ppt_x"/>
                                          </p:val>
                                        </p:tav>
                                        <p:tav tm="100000">
                                          <p:val>
                                            <p:strVal val="#ppt_x"/>
                                          </p:val>
                                        </p:tav>
                                      </p:tavLst>
                                    </p:anim>
                                    <p:anim calcmode="lin" valueType="num">
                                      <p:cBhvr additive="base">
                                        <p:cTn id="34"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314123"/>
            <a:ext cx="9144000" cy="1371600"/>
          </a:xfrm>
          <a:prstGeom prst="rect">
            <a:avLst/>
          </a:prstGeom>
          <a:ln/>
        </p:spPr>
        <p:style>
          <a:lnRef idx="2">
            <a:schemeClr val="dk1"/>
          </a:lnRef>
          <a:fillRef idx="1">
            <a:schemeClr val="lt1"/>
          </a:fillRef>
          <a:effectRef idx="0">
            <a:schemeClr val="dk1"/>
          </a:effectRef>
          <a:fontRef idx="minor">
            <a:schemeClr val="dk1"/>
          </a:fontRef>
        </p:style>
        <p:txBody>
          <a:bodyPr lIns="79242" tIns="39621" rIns="79242" bIns="39621" rtlCol="0" anchor="ctr"/>
          <a:lstStyle/>
          <a:p>
            <a:r>
              <a:rPr lang="bn-BD"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অ্যান্টিমনি</a:t>
            </a:r>
            <a:r>
              <a:rPr lang="bn-IN"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BD"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r>
              <a:rPr lang="en-US" sz="2400" dirty="0" err="1">
                <a:ln w="0"/>
                <a:solidFill>
                  <a:schemeClr val="tx1"/>
                </a:solidFill>
                <a:effectLst>
                  <a:outerShdw blurRad="38100" dist="19050" dir="2700000" algn="tl" rotWithShape="0">
                    <a:schemeClr val="dk1">
                      <a:alpha val="40000"/>
                    </a:schemeClr>
                  </a:outerShdw>
                </a:effectLst>
                <a:latin typeface="Times New Roman" pitchFamily="18" charset="0"/>
                <a:cs typeface="NikoshBAN" pitchFamily="2" charset="0"/>
              </a:rPr>
              <a:t>Sb</a:t>
            </a:r>
            <a:r>
              <a:rPr lang="bn-BD"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এর ৫টি যোজন ইলেকট্রন থাকায় তাকে ভেজাল হিসাবে ব্যবহার করে সিলিকন</a:t>
            </a:r>
            <a:r>
              <a:rPr lang="bn-IN"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BD"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r>
              <a:rPr lang="en-US" sz="240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Si)</a:t>
            </a:r>
            <a:r>
              <a:rPr lang="bn-BD"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400" dirty="0">
                <a:ln w="0"/>
                <a:solidFill>
                  <a:schemeClr val="tx1"/>
                </a:solidFill>
                <a:effectLst>
                  <a:outerShdw blurRad="38100" dist="19050" dir="2700000" algn="tl" rotWithShape="0">
                    <a:schemeClr val="dk1">
                      <a:alpha val="40000"/>
                    </a:schemeClr>
                  </a:outerShdw>
                </a:effectLst>
                <a:latin typeface="Times New Roman" pitchFamily="18" charset="0"/>
                <a:cs typeface="NikoshBAN" pitchFamily="2" charset="0"/>
              </a:rPr>
              <a:t>n-</a:t>
            </a:r>
            <a:r>
              <a:rPr lang="bn-BD"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টাইপ অর্ধপরিবাহীতে পরিনত হয়েছে।</a:t>
            </a:r>
            <a:endParaRPr lang="en-US" sz="2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6" name="Rectangle 5"/>
          <p:cNvSpPr/>
          <p:nvPr/>
        </p:nvSpPr>
        <p:spPr>
          <a:xfrm>
            <a:off x="3009900" y="262468"/>
            <a:ext cx="6248400" cy="609600"/>
          </a:xfrm>
          <a:prstGeom prst="rect">
            <a:avLst/>
          </a:prstGeom>
          <a:ln/>
        </p:spPr>
        <p:style>
          <a:lnRef idx="2">
            <a:schemeClr val="dk1"/>
          </a:lnRef>
          <a:fillRef idx="1">
            <a:schemeClr val="lt1"/>
          </a:fillRef>
          <a:effectRef idx="0">
            <a:schemeClr val="dk1"/>
          </a:effectRef>
          <a:fontRef idx="minor">
            <a:schemeClr val="dk1"/>
          </a:fontRef>
        </p:style>
        <p:txBody>
          <a:bodyPr lIns="79242" tIns="39621" rIns="79242" bIns="39621" rtlCol="0" anchor="ctr"/>
          <a:lstStyle/>
          <a:p>
            <a:pPr algn="ctr"/>
            <a:r>
              <a:rPr lang="bn-IN" sz="2800" dirty="0">
                <a:solidFill>
                  <a:srgbClr val="FF0000"/>
                </a:solidFill>
                <a:latin typeface="Times New Roman" pitchFamily="18" charset="0"/>
                <a:cs typeface="Times New Roman" pitchFamily="18" charset="0"/>
              </a:rPr>
              <a:t>প্রশ্নঃ</a:t>
            </a:r>
            <a:r>
              <a:rPr lang="bn-IN" sz="3600" dirty="0">
                <a:solidFill>
                  <a:srgbClr val="FF0000"/>
                </a:solidFill>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n-</a:t>
            </a:r>
            <a:r>
              <a:rPr lang="bn-BD" sz="3600" dirty="0">
                <a:solidFill>
                  <a:srgbClr val="FF0000"/>
                </a:solidFill>
                <a:latin typeface="NikoshBAN" pitchFamily="2" charset="0"/>
                <a:cs typeface="NikoshBAN" pitchFamily="2" charset="0"/>
              </a:rPr>
              <a:t>টাইপ অর্ধপরিবাহী</a:t>
            </a:r>
            <a:r>
              <a:rPr lang="bn-IN" sz="3600" dirty="0">
                <a:solidFill>
                  <a:srgbClr val="FF0000"/>
                </a:solidFill>
                <a:latin typeface="NikoshBAN" pitchFamily="2" charset="0"/>
                <a:cs typeface="NikoshBAN" pitchFamily="2" charset="0"/>
              </a:rPr>
              <a:t> বলতে কী বুঝ ? </a:t>
            </a:r>
            <a:endParaRPr lang="en-US" sz="3600" dirty="0">
              <a:solidFill>
                <a:srgbClr val="FF0000"/>
              </a:solidFill>
              <a:latin typeface="Times New Roman" pitchFamily="18" charset="0"/>
              <a:cs typeface="Times New Roman" pitchFamily="18" charset="0"/>
            </a:endParaRPr>
          </a:p>
        </p:txBody>
      </p:sp>
      <p:sp>
        <p:nvSpPr>
          <p:cNvPr id="8" name="Rectangle 7"/>
          <p:cNvSpPr/>
          <p:nvPr/>
        </p:nvSpPr>
        <p:spPr>
          <a:xfrm>
            <a:off x="3693459" y="1330436"/>
            <a:ext cx="1981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bn-BD" sz="2400" dirty="0">
                <a:solidFill>
                  <a:schemeClr val="tx1"/>
                </a:solidFill>
                <a:latin typeface="NikoshBAN" pitchFamily="2" charset="0"/>
                <a:cs typeface="NikoshBAN" pitchFamily="2" charset="0"/>
              </a:rPr>
              <a:t>দাতা পরমানু</a:t>
            </a:r>
            <a:endParaRPr lang="en-US" sz="2400" dirty="0">
              <a:solidFill>
                <a:schemeClr val="tx1"/>
              </a:solidFill>
              <a:latin typeface="NikoshBAN" pitchFamily="2" charset="0"/>
              <a:cs typeface="NikoshBAN" pitchFamily="2" charset="0"/>
            </a:endParaRPr>
          </a:p>
        </p:txBody>
      </p:sp>
      <p:grpSp>
        <p:nvGrpSpPr>
          <p:cNvPr id="2" name="Group 1"/>
          <p:cNvGrpSpPr/>
          <p:nvPr/>
        </p:nvGrpSpPr>
        <p:grpSpPr>
          <a:xfrm>
            <a:off x="4572001" y="1263671"/>
            <a:ext cx="3962401" cy="3139440"/>
            <a:chOff x="397098" y="3657600"/>
            <a:chExt cx="3412902" cy="2971800"/>
          </a:xfrm>
        </p:grpSpPr>
        <p:pic>
          <p:nvPicPr>
            <p:cNvPr id="3" name="Picture 2" descr="pnsem.gif"/>
            <p:cNvPicPr>
              <a:picLocks noChangeAspect="1"/>
            </p:cNvPicPr>
            <p:nvPr/>
          </p:nvPicPr>
          <p:blipFill>
            <a:blip r:embed="rId2"/>
            <a:srcRect r="46575"/>
            <a:stretch>
              <a:fillRect/>
            </a:stretch>
          </p:blipFill>
          <p:spPr>
            <a:xfrm>
              <a:off x="397098" y="3657600"/>
              <a:ext cx="3352800" cy="2971800"/>
            </a:xfrm>
            <a:prstGeom prst="rect">
              <a:avLst/>
            </a:prstGeom>
          </p:spPr>
        </p:pic>
        <p:sp>
          <p:nvSpPr>
            <p:cNvPr id="4" name="Rectangle 3"/>
            <p:cNvSpPr/>
            <p:nvPr/>
          </p:nvSpPr>
          <p:spPr>
            <a:xfrm>
              <a:off x="2747493" y="4118741"/>
              <a:ext cx="1062507" cy="563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Arrow Connector 8"/>
          <p:cNvCxnSpPr/>
          <p:nvPr/>
        </p:nvCxnSpPr>
        <p:spPr>
          <a:xfrm>
            <a:off x="5200650" y="1863836"/>
            <a:ext cx="685800" cy="548640"/>
          </a:xfrm>
          <a:prstGeom prst="straightConnector1">
            <a:avLst/>
          </a:prstGeom>
          <a:ln>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7" name="Rectangle 6"/>
          <p:cNvSpPr/>
          <p:nvPr/>
        </p:nvSpPr>
        <p:spPr>
          <a:xfrm>
            <a:off x="6705600" y="1173480"/>
            <a:ext cx="1447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bn-BD" sz="2400" dirty="0">
                <a:solidFill>
                  <a:schemeClr val="tx1"/>
                </a:solidFill>
                <a:latin typeface="NikoshBAN" pitchFamily="2" charset="0"/>
                <a:cs typeface="NikoshBAN" pitchFamily="2" charset="0"/>
              </a:rPr>
              <a:t>ইলেকট্রন</a:t>
            </a:r>
            <a:endParaRPr lang="en-US" sz="2400" dirty="0">
              <a:solidFill>
                <a:schemeClr val="tx1"/>
              </a:solidFill>
              <a:latin typeface="NikoshBAN" pitchFamily="2" charset="0"/>
              <a:cs typeface="NikoshBAN" pitchFamily="2" charset="0"/>
            </a:endParaRPr>
          </a:p>
        </p:txBody>
      </p:sp>
      <p:sp>
        <p:nvSpPr>
          <p:cNvPr id="10" name="Rectangle 9"/>
          <p:cNvSpPr/>
          <p:nvPr/>
        </p:nvSpPr>
        <p:spPr>
          <a:xfrm>
            <a:off x="1524000" y="4403112"/>
            <a:ext cx="91440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s-IN" dirty="0">
                <a:ln w="0"/>
                <a:solidFill>
                  <a:schemeClr val="tx1"/>
                </a:solidFill>
                <a:effectLst>
                  <a:outerShdw blurRad="38100" dist="19050" dir="2700000" algn="tl" rotWithShape="0">
                    <a:schemeClr val="dk1">
                      <a:alpha val="40000"/>
                    </a:schemeClr>
                  </a:outerShdw>
                </a:effectLst>
                <a:latin typeface="arial" panose="020B0604020202020204" pitchFamily="34" charset="0"/>
              </a:rPr>
              <a:t>কোন বিশুদ্ধ অর্ধপরিবাহীতে পঞ্চযোজী মৌল অতিসামান্য পরিমানে অপদ্রব্য হিসেবে মেশালে যে বহির্জাত অর্ধপরিবাহী সৃষ্টি হয় সেটা </a:t>
            </a:r>
            <a:r>
              <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rPr>
              <a:t>n-</a:t>
            </a:r>
            <a:r>
              <a:rPr lang="as-IN" dirty="0">
                <a:ln w="0"/>
                <a:solidFill>
                  <a:schemeClr val="tx1"/>
                </a:solidFill>
                <a:effectLst>
                  <a:outerShdw blurRad="38100" dist="19050" dir="2700000" algn="tl" rotWithShape="0">
                    <a:schemeClr val="dk1">
                      <a:alpha val="40000"/>
                    </a:schemeClr>
                  </a:outerShdw>
                </a:effectLst>
                <a:latin typeface="arial" panose="020B0604020202020204" pitchFamily="34" charset="0"/>
              </a:rPr>
              <a:t>টাইপ অর্ধপরিবাহী। ঋণাত্মক আধান বিশিষ্ট ইলেকট্রনই এই অর্ধপরিবাহীর আধান বহন করে বলে এরূপ অর্ধপরিবাহীর নামকরনে </a:t>
            </a:r>
            <a:r>
              <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rPr>
              <a:t>Negative </a:t>
            </a:r>
            <a:r>
              <a:rPr lang="as-IN" dirty="0">
                <a:ln w="0"/>
                <a:solidFill>
                  <a:schemeClr val="tx1"/>
                </a:solidFill>
                <a:effectLst>
                  <a:outerShdw blurRad="38100" dist="19050" dir="2700000" algn="tl" rotWithShape="0">
                    <a:schemeClr val="dk1">
                      <a:alpha val="40000"/>
                    </a:schemeClr>
                  </a:outerShdw>
                </a:effectLst>
                <a:latin typeface="arial" panose="020B0604020202020204" pitchFamily="34" charset="0"/>
              </a:rPr>
              <a:t>শব্দের </a:t>
            </a:r>
            <a:r>
              <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rPr>
              <a:t>n-</a:t>
            </a:r>
            <a:r>
              <a:rPr lang="as-IN" dirty="0">
                <a:ln w="0"/>
                <a:solidFill>
                  <a:schemeClr val="tx1"/>
                </a:solidFill>
                <a:effectLst>
                  <a:outerShdw blurRad="38100" dist="19050" dir="2700000" algn="tl" rotWithShape="0">
                    <a:schemeClr val="dk1">
                      <a:alpha val="40000"/>
                    </a:schemeClr>
                  </a:outerShdw>
                </a:effectLst>
                <a:latin typeface="arial" panose="020B0604020202020204" pitchFamily="34" charset="0"/>
              </a:rPr>
              <a:t>নিয়ে </a:t>
            </a:r>
            <a:r>
              <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rPr>
              <a:t>n-</a:t>
            </a:r>
            <a:r>
              <a:rPr lang="as-IN" dirty="0">
                <a:ln w="0"/>
                <a:solidFill>
                  <a:schemeClr val="tx1"/>
                </a:solidFill>
                <a:effectLst>
                  <a:outerShdw blurRad="38100" dist="19050" dir="2700000" algn="tl" rotWithShape="0">
                    <a:schemeClr val="dk1">
                      <a:alpha val="40000"/>
                    </a:schemeClr>
                  </a:outerShdw>
                </a:effectLst>
                <a:latin typeface="arial" panose="020B0604020202020204" pitchFamily="34" charset="0"/>
              </a:rPr>
              <a:t>টাইপ অর্ধপরিবাহীর নামকরণ করা হয়েছে।</a:t>
            </a:r>
            <a:endParaRPr lang="en-US"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1524000" y="3756781"/>
            <a:ext cx="3547022"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600" dirty="0">
                <a:solidFill>
                  <a:srgbClr val="FF0000"/>
                </a:solidFill>
                <a:latin typeface="Times New Roman" pitchFamily="18" charset="0"/>
                <a:cs typeface="Times New Roman" pitchFamily="18" charset="0"/>
              </a:rPr>
              <a:t>n-</a:t>
            </a:r>
            <a:r>
              <a:rPr lang="bn-BD" sz="3600" dirty="0">
                <a:solidFill>
                  <a:srgbClr val="FF0000"/>
                </a:solidFill>
                <a:latin typeface="NikoshBAN" pitchFamily="2" charset="0"/>
                <a:cs typeface="NikoshBAN" pitchFamily="2" charset="0"/>
              </a:rPr>
              <a:t>টাইপ অর্ধপরিবাহী</a:t>
            </a:r>
            <a:r>
              <a:rPr lang="bn-IN" sz="3600" dirty="0">
                <a:solidFill>
                  <a:srgbClr val="FF0000"/>
                </a:solidFill>
                <a:latin typeface="NikoshBAN" pitchFamily="2" charset="0"/>
                <a:cs typeface="NikoshBAN" pitchFamily="2" charset="0"/>
              </a:rPr>
              <a:t>ঃ  </a:t>
            </a:r>
            <a:endParaRPr lang="en-US" dirty="0"/>
          </a:p>
        </p:txBody>
      </p:sp>
    </p:spTree>
    <p:extLst>
      <p:ext uri="{BB962C8B-B14F-4D97-AF65-F5344CB8AC3E}">
        <p14:creationId xmlns:p14="http://schemas.microsoft.com/office/powerpoint/2010/main" val="40934785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047213" y="2240282"/>
            <a:ext cx="2591591" cy="2560320"/>
            <a:chOff x="1523209" y="2165669"/>
            <a:chExt cx="2591591" cy="2560319"/>
          </a:xfrm>
        </p:grpSpPr>
        <p:cxnSp>
          <p:nvCxnSpPr>
            <p:cNvPr id="6" name="Straight Connector 5"/>
            <p:cNvCxnSpPr/>
            <p:nvPr/>
          </p:nvCxnSpPr>
          <p:spPr>
            <a:xfrm rot="10800000">
              <a:off x="1524000" y="2215375"/>
              <a:ext cx="1143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243762" y="3445116"/>
              <a:ext cx="2559685" cy="7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724400"/>
              <a:ext cx="2590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7239004" y="2240281"/>
            <a:ext cx="2743201" cy="2560320"/>
            <a:chOff x="5715000" y="2165668"/>
            <a:chExt cx="2743201" cy="2560320"/>
          </a:xfrm>
        </p:grpSpPr>
        <p:cxnSp>
          <p:nvCxnSpPr>
            <p:cNvPr id="16" name="Straight Connector 15"/>
            <p:cNvCxnSpPr/>
            <p:nvPr/>
          </p:nvCxnSpPr>
          <p:spPr>
            <a:xfrm>
              <a:off x="7239000" y="2228757"/>
              <a:ext cx="1219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15000" y="4724400"/>
              <a:ext cx="2717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7164944" y="3431939"/>
              <a:ext cx="2559527" cy="269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 name="Picture 12" descr="diode.gif"/>
          <p:cNvPicPr>
            <a:picLocks noChangeAspect="1"/>
          </p:cNvPicPr>
          <p:nvPr/>
        </p:nvPicPr>
        <p:blipFill>
          <a:blip r:embed="rId2"/>
          <a:srcRect l="21405" t="62963" r="22408" b="7407"/>
          <a:stretch>
            <a:fillRect/>
          </a:stretch>
        </p:blipFill>
        <p:spPr>
          <a:xfrm rot="10800000">
            <a:off x="5638800" y="4556759"/>
            <a:ext cx="1600200" cy="609600"/>
          </a:xfrm>
          <a:prstGeom prst="rect">
            <a:avLst/>
          </a:prstGeom>
        </p:spPr>
      </p:pic>
      <p:sp>
        <p:nvSpPr>
          <p:cNvPr id="4" name="Rectangle 3"/>
          <p:cNvSpPr/>
          <p:nvPr/>
        </p:nvSpPr>
        <p:spPr>
          <a:xfrm>
            <a:off x="4191000" y="1844040"/>
            <a:ext cx="2286000" cy="1219200"/>
          </a:xfrm>
          <a:prstGeom prst="rect">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en-US" dirty="0">
                <a:solidFill>
                  <a:schemeClr val="tx1"/>
                </a:solidFill>
                <a:latin typeface="NikoshBAN" pitchFamily="2" charset="0"/>
                <a:cs typeface="NikoshBAN" pitchFamily="2" charset="0"/>
              </a:rPr>
              <a:t>+</a:t>
            </a:r>
            <a:r>
              <a:rPr lang="bn-BD" dirty="0">
                <a:solidFill>
                  <a:schemeClr val="tx1"/>
                </a:solidFill>
                <a:latin typeface="NikoshBAN" pitchFamily="2" charset="0"/>
                <a:cs typeface="NikoshBAN" pitchFamily="2" charset="0"/>
              </a:rPr>
              <a:t> + + + + + + +  </a:t>
            </a:r>
            <a:r>
              <a:rPr lang="en-US" dirty="0">
                <a:solidFill>
                  <a:schemeClr val="tx1"/>
                </a:solidFill>
                <a:latin typeface="NikoshBAN" pitchFamily="2" charset="0"/>
                <a:cs typeface="NikoshBAN" pitchFamily="2" charset="0"/>
              </a:rPr>
              <a:t> </a:t>
            </a:r>
            <a:endParaRPr lang="bn-BD" dirty="0">
              <a:solidFill>
                <a:schemeClr val="tx1"/>
              </a:solidFill>
              <a:latin typeface="NikoshBAN" pitchFamily="2" charset="0"/>
              <a:cs typeface="NikoshBAN" pitchFamily="2" charset="0"/>
            </a:endParaRPr>
          </a:p>
          <a:p>
            <a:pPr algn="ctr"/>
            <a:r>
              <a:rPr lang="bn-BD" dirty="0">
                <a:solidFill>
                  <a:schemeClr val="tx1"/>
                </a:solidFill>
                <a:latin typeface="NikoshBAN" pitchFamily="2" charset="0"/>
                <a:cs typeface="NikoshBAN" pitchFamily="2" charset="0"/>
              </a:rPr>
              <a:t>+ + + + + + + +</a:t>
            </a:r>
          </a:p>
          <a:p>
            <a:pPr algn="ctr"/>
            <a:r>
              <a:rPr lang="bn-BD" dirty="0">
                <a:solidFill>
                  <a:schemeClr val="tx1"/>
                </a:solidFill>
                <a:latin typeface="NikoshBAN" pitchFamily="2" charset="0"/>
                <a:cs typeface="NikoshBAN" pitchFamily="2" charset="0"/>
              </a:rPr>
              <a:t>+ + + + + + + +</a:t>
            </a:r>
          </a:p>
          <a:p>
            <a:pPr algn="ctr"/>
            <a:r>
              <a:rPr lang="bn-BD" dirty="0">
                <a:solidFill>
                  <a:schemeClr val="tx1"/>
                </a:solidFill>
                <a:latin typeface="NikoshBAN" pitchFamily="2" charset="0"/>
                <a:cs typeface="NikoshBAN" pitchFamily="2" charset="0"/>
              </a:rPr>
              <a:t>+ + + + + + + +</a:t>
            </a:r>
          </a:p>
        </p:txBody>
      </p:sp>
      <p:sp>
        <p:nvSpPr>
          <p:cNvPr id="24" name="Rectangle 23"/>
          <p:cNvSpPr/>
          <p:nvPr/>
        </p:nvSpPr>
        <p:spPr>
          <a:xfrm>
            <a:off x="4876800" y="1554480"/>
            <a:ext cx="990600" cy="22860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en-US" dirty="0">
                <a:solidFill>
                  <a:schemeClr val="tx1"/>
                </a:solidFill>
                <a:latin typeface="Times New Roman" pitchFamily="18" charset="0"/>
                <a:cs typeface="Times New Roman" pitchFamily="18" charset="0"/>
              </a:rPr>
              <a:t>P-</a:t>
            </a:r>
            <a:r>
              <a:rPr lang="bn-BD" dirty="0">
                <a:solidFill>
                  <a:schemeClr val="tx1"/>
                </a:solidFill>
                <a:latin typeface="NikoshBAN" pitchFamily="2" charset="0"/>
                <a:cs typeface="NikoshBAN" pitchFamily="2" charset="0"/>
              </a:rPr>
              <a:t>টাইপ</a:t>
            </a:r>
            <a:endParaRPr lang="en-US" dirty="0">
              <a:solidFill>
                <a:schemeClr val="tx1"/>
              </a:solidFill>
              <a:latin typeface="Times New Roman" pitchFamily="18" charset="0"/>
              <a:cs typeface="Times New Roman" pitchFamily="18" charset="0"/>
            </a:endParaRPr>
          </a:p>
        </p:txBody>
      </p:sp>
      <p:sp>
        <p:nvSpPr>
          <p:cNvPr id="3" name="Rectangle 2"/>
          <p:cNvSpPr/>
          <p:nvPr/>
        </p:nvSpPr>
        <p:spPr>
          <a:xfrm>
            <a:off x="6477000" y="1844040"/>
            <a:ext cx="2286000" cy="1219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en-US" dirty="0">
                <a:solidFill>
                  <a:schemeClr val="tx1"/>
                </a:solidFill>
                <a:latin typeface="NikoshBAN" pitchFamily="2" charset="0"/>
                <a:cs typeface="NikoshBAN" pitchFamily="2" charset="0"/>
              </a:rPr>
              <a:t>-</a:t>
            </a:r>
            <a:r>
              <a:rPr lang="bn-BD" dirty="0">
                <a:solidFill>
                  <a:schemeClr val="tx1"/>
                </a:solidFill>
                <a:latin typeface="NikoshBAN" pitchFamily="2" charset="0"/>
                <a:cs typeface="NikoshBAN" pitchFamily="2" charset="0"/>
              </a:rPr>
              <a:t> - - - - - - - -</a:t>
            </a:r>
          </a:p>
          <a:p>
            <a:pPr algn="ctr"/>
            <a:r>
              <a:rPr lang="en-US" dirty="0">
                <a:solidFill>
                  <a:schemeClr val="tx1"/>
                </a:solidFill>
                <a:latin typeface="NikoshBAN" pitchFamily="2" charset="0"/>
                <a:cs typeface="NikoshBAN" pitchFamily="2" charset="0"/>
              </a:rPr>
              <a:t> -</a:t>
            </a:r>
            <a:r>
              <a:rPr lang="bn-BD" dirty="0">
                <a:solidFill>
                  <a:schemeClr val="tx1"/>
                </a:solidFill>
                <a:latin typeface="NikoshBAN" pitchFamily="2" charset="0"/>
                <a:cs typeface="NikoshBAN" pitchFamily="2" charset="0"/>
              </a:rPr>
              <a:t> - - - - - - - -</a:t>
            </a:r>
          </a:p>
          <a:p>
            <a:pPr algn="ctr"/>
            <a:r>
              <a:rPr lang="en-US" dirty="0">
                <a:solidFill>
                  <a:schemeClr val="tx1"/>
                </a:solidFill>
                <a:latin typeface="NikoshBAN" pitchFamily="2" charset="0"/>
                <a:cs typeface="NikoshBAN" pitchFamily="2" charset="0"/>
              </a:rPr>
              <a:t> -</a:t>
            </a:r>
            <a:r>
              <a:rPr lang="bn-BD" dirty="0">
                <a:solidFill>
                  <a:schemeClr val="tx1"/>
                </a:solidFill>
                <a:latin typeface="NikoshBAN" pitchFamily="2" charset="0"/>
                <a:cs typeface="NikoshBAN" pitchFamily="2" charset="0"/>
              </a:rPr>
              <a:t> - - - - - - - -</a:t>
            </a:r>
          </a:p>
          <a:p>
            <a:pPr algn="ctr"/>
            <a:r>
              <a:rPr lang="en-US" dirty="0">
                <a:solidFill>
                  <a:schemeClr val="tx1"/>
                </a:solidFill>
                <a:latin typeface="NikoshBAN" pitchFamily="2" charset="0"/>
                <a:cs typeface="NikoshBAN" pitchFamily="2" charset="0"/>
              </a:rPr>
              <a:t> - </a:t>
            </a:r>
            <a:r>
              <a:rPr lang="bn-BD" dirty="0">
                <a:solidFill>
                  <a:schemeClr val="tx1"/>
                </a:solidFill>
                <a:latin typeface="NikoshBAN" pitchFamily="2" charset="0"/>
                <a:cs typeface="NikoshBAN" pitchFamily="2" charset="0"/>
              </a:rPr>
              <a:t>- - - - - - - -</a:t>
            </a:r>
            <a:r>
              <a:rPr lang="en-US" dirty="0">
                <a:solidFill>
                  <a:schemeClr val="tx1"/>
                </a:solidFill>
                <a:latin typeface="NikoshBAN" pitchFamily="2" charset="0"/>
                <a:cs typeface="NikoshBAN" pitchFamily="2" charset="0"/>
              </a:rPr>
              <a:t> </a:t>
            </a:r>
          </a:p>
        </p:txBody>
      </p:sp>
      <p:sp>
        <p:nvSpPr>
          <p:cNvPr id="26" name="Rectangle 25"/>
          <p:cNvSpPr/>
          <p:nvPr/>
        </p:nvSpPr>
        <p:spPr>
          <a:xfrm>
            <a:off x="7315200" y="1554480"/>
            <a:ext cx="914400" cy="22860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en-US" dirty="0">
                <a:solidFill>
                  <a:schemeClr val="tx1"/>
                </a:solidFill>
                <a:latin typeface="Times New Roman" pitchFamily="18" charset="0"/>
                <a:cs typeface="Times New Roman" pitchFamily="18" charset="0"/>
              </a:rPr>
              <a:t>n-</a:t>
            </a:r>
            <a:r>
              <a:rPr lang="bn-BD" dirty="0">
                <a:solidFill>
                  <a:schemeClr val="tx1"/>
                </a:solidFill>
                <a:latin typeface="NikoshBAN" pitchFamily="2" charset="0"/>
                <a:cs typeface="NikoshBAN" pitchFamily="2" charset="0"/>
              </a:rPr>
              <a:t>টাইপ</a:t>
            </a:r>
            <a:endParaRPr lang="en-US" dirty="0">
              <a:solidFill>
                <a:schemeClr val="tx1"/>
              </a:solidFill>
              <a:latin typeface="Times New Roman" pitchFamily="18" charset="0"/>
              <a:cs typeface="Times New Roman" pitchFamily="18" charset="0"/>
            </a:endParaRPr>
          </a:p>
        </p:txBody>
      </p:sp>
      <p:sp>
        <p:nvSpPr>
          <p:cNvPr id="17" name="Rectangle 16"/>
          <p:cNvSpPr/>
          <p:nvPr/>
        </p:nvSpPr>
        <p:spPr>
          <a:xfrm>
            <a:off x="5410200" y="3352800"/>
            <a:ext cx="2133600" cy="53340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bn-BD" sz="2400" dirty="0">
                <a:solidFill>
                  <a:schemeClr val="tx1"/>
                </a:solidFill>
                <a:latin typeface="NikoshBAN" pitchFamily="2" charset="0"/>
                <a:cs typeface="NikoshBAN" pitchFamily="2" charset="0"/>
              </a:rPr>
              <a:t>সম্মুখী ঝোঁক</a:t>
            </a:r>
            <a:endParaRPr lang="en-US" sz="2400" dirty="0">
              <a:solidFill>
                <a:schemeClr val="tx1"/>
              </a:solidFill>
              <a:latin typeface="NikoshBAN" pitchFamily="2" charset="0"/>
              <a:cs typeface="NikoshBAN" pitchFamily="2" charset="0"/>
            </a:endParaRPr>
          </a:p>
        </p:txBody>
      </p:sp>
      <p:sp>
        <p:nvSpPr>
          <p:cNvPr id="18" name="Rectangle 17"/>
          <p:cNvSpPr/>
          <p:nvPr/>
        </p:nvSpPr>
        <p:spPr>
          <a:xfrm>
            <a:off x="4038600" y="701040"/>
            <a:ext cx="4876800" cy="533400"/>
          </a:xfrm>
          <a:prstGeom prst="rect">
            <a:avLst/>
          </a:prstGeom>
          <a:ln/>
        </p:spPr>
        <p:style>
          <a:lnRef idx="2">
            <a:schemeClr val="dk1"/>
          </a:lnRef>
          <a:fillRef idx="1">
            <a:schemeClr val="lt1"/>
          </a:fillRef>
          <a:effectRef idx="0">
            <a:schemeClr val="dk1"/>
          </a:effectRef>
          <a:fontRef idx="minor">
            <a:schemeClr val="dk1"/>
          </a:fontRef>
        </p:style>
        <p:txBody>
          <a:bodyPr lIns="79242" tIns="39621" rIns="79242" bIns="39621" rtlCol="0" anchor="ctr"/>
          <a:lstStyle/>
          <a:p>
            <a:pPr algn="ctr"/>
            <a:r>
              <a:rPr lang="bn-BD" sz="2800" dirty="0">
                <a:solidFill>
                  <a:schemeClr val="tx1"/>
                </a:solidFill>
                <a:latin typeface="NikoshBAN" pitchFamily="2" charset="0"/>
                <a:cs typeface="NikoshBAN" pitchFamily="2" charset="0"/>
              </a:rPr>
              <a:t>অর্ধপরিবাহী ডায়োড বা</a:t>
            </a:r>
            <a:r>
              <a:rPr lang="bn-BD" sz="2800" dirty="0">
                <a:solidFill>
                  <a:schemeClr val="tx1"/>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p-n </a:t>
            </a:r>
            <a:r>
              <a:rPr lang="bn-BD" sz="2800" dirty="0">
                <a:solidFill>
                  <a:schemeClr val="tx1"/>
                </a:solidFill>
                <a:latin typeface="NikoshBAN" pitchFamily="2" charset="0"/>
                <a:cs typeface="NikoshBAN" pitchFamily="2" charset="0"/>
              </a:rPr>
              <a:t>জংশন ডায়োড</a:t>
            </a:r>
            <a:endParaRPr lang="en-US" sz="2800" dirty="0">
              <a:solidFill>
                <a:schemeClr val="tx1"/>
              </a:solidFill>
              <a:latin typeface="Times New Roman" pitchFamily="18" charset="0"/>
              <a:cs typeface="Times New Roman" pitchFamily="18" charset="0"/>
            </a:endParaRPr>
          </a:p>
        </p:txBody>
      </p:sp>
      <p:sp>
        <p:nvSpPr>
          <p:cNvPr id="20" name="Rectangle 19"/>
          <p:cNvSpPr/>
          <p:nvPr/>
        </p:nvSpPr>
        <p:spPr>
          <a:xfrm>
            <a:off x="2057400" y="5410200"/>
            <a:ext cx="8077200" cy="914400"/>
          </a:xfrm>
          <a:prstGeom prst="rect">
            <a:avLst/>
          </a:prstGeom>
          <a:ln/>
        </p:spPr>
        <p:style>
          <a:lnRef idx="2">
            <a:schemeClr val="dk1"/>
          </a:lnRef>
          <a:fillRef idx="1">
            <a:schemeClr val="lt1"/>
          </a:fillRef>
          <a:effectRef idx="0">
            <a:schemeClr val="dk1"/>
          </a:effectRef>
          <a:fontRef idx="minor">
            <a:schemeClr val="dk1"/>
          </a:fontRef>
        </p:style>
        <p:txBody>
          <a:bodyPr lIns="79242" tIns="39621" rIns="79242" bIns="39621" rtlCol="0" anchor="ctr"/>
          <a:lstStyle/>
          <a:p>
            <a:pPr algn="ctr"/>
            <a:r>
              <a:rPr lang="bn-BD" sz="2800" dirty="0">
                <a:solidFill>
                  <a:schemeClr val="tx1"/>
                </a:solidFill>
                <a:latin typeface="NikoshBAN" pitchFamily="2" charset="0"/>
                <a:cs typeface="NikoshBAN" pitchFamily="2" charset="0"/>
              </a:rPr>
              <a:t>ব্যাটারির ধনাত্বক ডায়োড এর</a:t>
            </a:r>
            <a:r>
              <a:rPr lang="en-US" sz="2800" dirty="0">
                <a:solidFill>
                  <a:schemeClr val="tx1"/>
                </a:solidFill>
                <a:latin typeface="Times New Roman" pitchFamily="18" charset="0"/>
                <a:cs typeface="Times New Roman" pitchFamily="18" charset="0"/>
              </a:rPr>
              <a:t> p-</a:t>
            </a:r>
            <a:r>
              <a:rPr lang="bn-BD" sz="2800" dirty="0">
                <a:solidFill>
                  <a:schemeClr val="tx1"/>
                </a:solidFill>
                <a:latin typeface="NikoshBAN" pitchFamily="2" charset="0"/>
                <a:cs typeface="NikoshBAN" pitchFamily="2" charset="0"/>
              </a:rPr>
              <a:t>টাইপের সাথে এবং ঋনাত্বক ডায়োড</a:t>
            </a:r>
          </a:p>
          <a:p>
            <a:pPr algn="ctr"/>
            <a:r>
              <a:rPr lang="bn-BD" sz="2800" dirty="0">
                <a:solidFill>
                  <a:schemeClr val="tx1"/>
                </a:solidFill>
                <a:latin typeface="NikoshBAN" pitchFamily="2" charset="0"/>
                <a:cs typeface="NikoshBAN" pitchFamily="2" charset="0"/>
              </a:rPr>
              <a:t> এর </a:t>
            </a:r>
            <a:r>
              <a:rPr lang="en-US" sz="2800" dirty="0">
                <a:solidFill>
                  <a:schemeClr val="tx1"/>
                </a:solidFill>
                <a:latin typeface="Times New Roman" pitchFamily="18" charset="0"/>
                <a:cs typeface="Times New Roman" pitchFamily="18" charset="0"/>
              </a:rPr>
              <a:t>n-</a:t>
            </a:r>
            <a:r>
              <a:rPr lang="bn-BD" sz="2800" dirty="0">
                <a:solidFill>
                  <a:schemeClr val="tx1"/>
                </a:solidFill>
                <a:latin typeface="NikoshBAN" pitchFamily="2" charset="0"/>
                <a:cs typeface="NikoshBAN" pitchFamily="2" charset="0"/>
              </a:rPr>
              <a:t>টাইপের সাথে যুক্ত করায় বর্তনীতে তড়িৎপ্রবাহ চলে। </a:t>
            </a:r>
            <a:endParaRPr lang="en-US" sz="2800" dirty="0">
              <a:solidFill>
                <a:schemeClr val="tx1"/>
              </a:solidFill>
              <a:latin typeface="NikoshBAN" pitchFamily="2" charset="0"/>
              <a:cs typeface="NikoshBAN" pitchFamily="2" charset="0"/>
            </a:endParaRPr>
          </a:p>
        </p:txBody>
      </p:sp>
    </p:spTree>
    <p:extLst>
      <p:ext uri="{BB962C8B-B14F-4D97-AF65-F5344CB8AC3E}">
        <p14:creationId xmlns:p14="http://schemas.microsoft.com/office/powerpoint/2010/main" val="2651044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1000" fill="hold"/>
                                        <p:tgtEl>
                                          <p:spTgt spid="4">
                                            <p:bg/>
                                          </p:spTgt>
                                        </p:tgtEl>
                                        <p:attrNameLst>
                                          <p:attrName>ppt_x</p:attrName>
                                        </p:attrNameLst>
                                      </p:cBhvr>
                                      <p:tavLst>
                                        <p:tav tm="0">
                                          <p:val>
                                            <p:strVal val="0-#ppt_w/2"/>
                                          </p:val>
                                        </p:tav>
                                        <p:tav tm="100000">
                                          <p:val>
                                            <p:strVal val="#ppt_x"/>
                                          </p:val>
                                        </p:tav>
                                      </p:tavLst>
                                    </p:anim>
                                    <p:anim calcmode="lin" valueType="num">
                                      <p:cBhvr additive="base">
                                        <p:cTn id="14" dur="1000" fill="hold"/>
                                        <p:tgtEl>
                                          <p:spTgt spid="4">
                                            <p:bg/>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4">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10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4">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10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4">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10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1000" fill="hold"/>
                                        <p:tgtEl>
                                          <p:spTgt spid="24"/>
                                        </p:tgtEl>
                                        <p:attrNameLst>
                                          <p:attrName>ppt_x</p:attrName>
                                        </p:attrNameLst>
                                      </p:cBhvr>
                                      <p:tavLst>
                                        <p:tav tm="0">
                                          <p:val>
                                            <p:strVal val="#ppt_x"/>
                                          </p:val>
                                        </p:tav>
                                        <p:tav tm="100000">
                                          <p:val>
                                            <p:strVal val="#ppt_x"/>
                                          </p:val>
                                        </p:tav>
                                      </p:tavLst>
                                    </p:anim>
                                    <p:anim calcmode="lin" valueType="num">
                                      <p:cBhvr additive="base">
                                        <p:cTn id="3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3">
                                            <p:bg/>
                                          </p:spTgt>
                                        </p:tgtEl>
                                        <p:attrNameLst>
                                          <p:attrName>style.visibility</p:attrName>
                                        </p:attrNameLst>
                                      </p:cBhvr>
                                      <p:to>
                                        <p:strVal val="visible"/>
                                      </p:to>
                                    </p:set>
                                    <p:anim calcmode="lin" valueType="num">
                                      <p:cBhvr additive="base">
                                        <p:cTn id="41" dur="1000" fill="hold"/>
                                        <p:tgtEl>
                                          <p:spTgt spid="3">
                                            <p:bg/>
                                          </p:spTgt>
                                        </p:tgtEl>
                                        <p:attrNameLst>
                                          <p:attrName>ppt_x</p:attrName>
                                        </p:attrNameLst>
                                      </p:cBhvr>
                                      <p:tavLst>
                                        <p:tav tm="0">
                                          <p:val>
                                            <p:strVal val="1+#ppt_w/2"/>
                                          </p:val>
                                        </p:tav>
                                        <p:tav tm="100000">
                                          <p:val>
                                            <p:strVal val="#ppt_x"/>
                                          </p:val>
                                        </p:tav>
                                      </p:tavLst>
                                    </p:anim>
                                    <p:anim calcmode="lin" valueType="num">
                                      <p:cBhvr additive="base">
                                        <p:cTn id="42" dur="1000" fill="hold"/>
                                        <p:tgtEl>
                                          <p:spTgt spid="3">
                                            <p:bg/>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 calcmode="lin" valueType="num">
                                      <p:cBhvr additive="base">
                                        <p:cTn id="45"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46" dur="1000" fill="hold"/>
                                        <p:tgtEl>
                                          <p:spTgt spid="3">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 calcmode="lin" valueType="num">
                                      <p:cBhvr additive="base">
                                        <p:cTn id="49"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50" dur="1000" fill="hold"/>
                                        <p:tgtEl>
                                          <p:spTgt spid="3">
                                            <p:txEl>
                                              <p:pRg st="1" end="1"/>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anim calcmode="lin" valueType="num">
                                      <p:cBhvr additive="base">
                                        <p:cTn id="53"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54" dur="1000" fill="hold"/>
                                        <p:tgtEl>
                                          <p:spTgt spid="3">
                                            <p:txEl>
                                              <p:pRg st="2" end="2"/>
                                            </p:txEl>
                                          </p:spTgt>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 calcmode="lin" valueType="num">
                                      <p:cBhvr additive="base">
                                        <p:cTn id="57"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58"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1000" fill="hold"/>
                                        <p:tgtEl>
                                          <p:spTgt spid="26"/>
                                        </p:tgtEl>
                                        <p:attrNameLst>
                                          <p:attrName>ppt_x</p:attrName>
                                        </p:attrNameLst>
                                      </p:cBhvr>
                                      <p:tavLst>
                                        <p:tav tm="0">
                                          <p:val>
                                            <p:strVal val="#ppt_x"/>
                                          </p:val>
                                        </p:tav>
                                        <p:tav tm="100000">
                                          <p:val>
                                            <p:strVal val="#ppt_x"/>
                                          </p:val>
                                        </p:tav>
                                      </p:tavLst>
                                    </p:anim>
                                    <p:anim calcmode="lin" valueType="num">
                                      <p:cBhvr additive="base">
                                        <p:cTn id="64"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1000" fill="hold"/>
                                        <p:tgtEl>
                                          <p:spTgt spid="23"/>
                                        </p:tgtEl>
                                        <p:attrNameLst>
                                          <p:attrName>ppt_x</p:attrName>
                                        </p:attrNameLst>
                                      </p:cBhvr>
                                      <p:tavLst>
                                        <p:tav tm="0">
                                          <p:val>
                                            <p:strVal val="0-#ppt_w/2"/>
                                          </p:val>
                                        </p:tav>
                                        <p:tav tm="100000">
                                          <p:val>
                                            <p:strVal val="#ppt_x"/>
                                          </p:val>
                                        </p:tav>
                                      </p:tavLst>
                                    </p:anim>
                                    <p:anim calcmode="lin" valueType="num">
                                      <p:cBhvr additive="base">
                                        <p:cTn id="7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1000" fill="hold"/>
                                        <p:tgtEl>
                                          <p:spTgt spid="22"/>
                                        </p:tgtEl>
                                        <p:attrNameLst>
                                          <p:attrName>ppt_x</p:attrName>
                                        </p:attrNameLst>
                                      </p:cBhvr>
                                      <p:tavLst>
                                        <p:tav tm="0">
                                          <p:val>
                                            <p:strVal val="1+#ppt_w/2"/>
                                          </p:val>
                                        </p:tav>
                                        <p:tav tm="100000">
                                          <p:val>
                                            <p:strVal val="#ppt_x"/>
                                          </p:val>
                                        </p:tav>
                                      </p:tavLst>
                                    </p:anim>
                                    <p:anim calcmode="lin" valueType="num">
                                      <p:cBhvr additive="base">
                                        <p:cTn id="76"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1000" fill="hold"/>
                                        <p:tgtEl>
                                          <p:spTgt spid="13"/>
                                        </p:tgtEl>
                                        <p:attrNameLst>
                                          <p:attrName>ppt_x</p:attrName>
                                        </p:attrNameLst>
                                      </p:cBhvr>
                                      <p:tavLst>
                                        <p:tav tm="0">
                                          <p:val>
                                            <p:strVal val="#ppt_x"/>
                                          </p:val>
                                        </p:tav>
                                        <p:tav tm="100000">
                                          <p:val>
                                            <p:strVal val="#ppt_x"/>
                                          </p:val>
                                        </p:tav>
                                      </p:tavLst>
                                    </p:anim>
                                    <p:anim calcmode="lin" valueType="num">
                                      <p:cBhvr additive="base">
                                        <p:cTn id="8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5" presetClass="path" presetSubtype="0" accel="50000" decel="50000" fill="hold" nodeType="clickEffect">
                                  <p:stCondLst>
                                    <p:cond delay="0"/>
                                  </p:stCondLst>
                                  <p:childTnLst>
                                    <p:animMotion origin="layout" path="M -0.00077 -2.22017E-6 L 0.44277 -0.00208 " pathEditMode="relative" rAng="0" ptsTypes="AA">
                                      <p:cBhvr>
                                        <p:cTn id="86" dur="2000" fill="hold"/>
                                        <p:tgtEl>
                                          <p:spTgt spid="4">
                                            <p:txEl>
                                              <p:pRg st="1" end="1"/>
                                            </p:txEl>
                                          </p:spTgt>
                                        </p:tgtEl>
                                        <p:attrNameLst>
                                          <p:attrName>ppt_x</p:attrName>
                                          <p:attrName>ppt_y</p:attrName>
                                        </p:attrNameLst>
                                      </p:cBhvr>
                                      <p:rCtr x="22200" y="-100"/>
                                    </p:animMotion>
                                  </p:childTnLst>
                                </p:cTn>
                              </p:par>
                              <p:par>
                                <p:cTn id="87" presetID="63" presetClass="path" presetSubtype="0" accel="50000" decel="50000" fill="hold" nodeType="withEffect">
                                  <p:stCondLst>
                                    <p:cond delay="0"/>
                                  </p:stCondLst>
                                  <p:childTnLst>
                                    <p:animMotion origin="layout" path="M -3.61617E-6 -2.22017E-6 L -0.45063 -0.00208 " pathEditMode="relative" rAng="0" ptsTypes="AA">
                                      <p:cBhvr>
                                        <p:cTn id="88" dur="2000" fill="hold"/>
                                        <p:tgtEl>
                                          <p:spTgt spid="3">
                                            <p:txEl>
                                              <p:pRg st="1" end="1"/>
                                            </p:txEl>
                                          </p:spTgt>
                                        </p:tgtEl>
                                        <p:attrNameLst>
                                          <p:attrName>ppt_x</p:attrName>
                                          <p:attrName>ppt_y</p:attrName>
                                        </p:attrNameLst>
                                      </p:cBhvr>
                                      <p:rCtr x="-22500" y="-100"/>
                                    </p:animMotion>
                                  </p:childTnLst>
                                </p:cTn>
                              </p:par>
                            </p:childTnLst>
                          </p:cTn>
                        </p:par>
                      </p:childTnLst>
                    </p:cTn>
                  </p:par>
                  <p:par>
                    <p:cTn id="89" fill="hold">
                      <p:stCondLst>
                        <p:cond delay="indefinite"/>
                      </p:stCondLst>
                      <p:childTnLst>
                        <p:par>
                          <p:cTn id="90" fill="hold">
                            <p:stCondLst>
                              <p:cond delay="0"/>
                            </p:stCondLst>
                            <p:childTnLst>
                              <p:par>
                                <p:cTn id="91" presetID="45" presetClass="entr" presetSubtype="0" fill="hold" grpId="0" nodeType="clickEffect">
                                  <p:stCondLst>
                                    <p:cond delay="0"/>
                                  </p:stCondLst>
                                  <p:iterate type="lt">
                                    <p:tmPct val="10000"/>
                                  </p:iterate>
                                  <p:childTnLst>
                                    <p:set>
                                      <p:cBhvr>
                                        <p:cTn id="92" dur="1" fill="hold">
                                          <p:stCondLst>
                                            <p:cond delay="0"/>
                                          </p:stCondLst>
                                        </p:cTn>
                                        <p:tgtEl>
                                          <p:spTgt spid="17"/>
                                        </p:tgtEl>
                                        <p:attrNameLst>
                                          <p:attrName>style.visibility</p:attrName>
                                        </p:attrNameLst>
                                      </p:cBhvr>
                                      <p:to>
                                        <p:strVal val="visible"/>
                                      </p:to>
                                    </p:set>
                                    <p:animEffect transition="in" filter="fade">
                                      <p:cBhvr>
                                        <p:cTn id="93" dur="1000"/>
                                        <p:tgtEl>
                                          <p:spTgt spid="17"/>
                                        </p:tgtEl>
                                      </p:cBhvr>
                                    </p:animEffect>
                                    <p:anim calcmode="lin" valueType="num">
                                      <p:cBhvr>
                                        <p:cTn id="94" dur="1000" fill="hold"/>
                                        <p:tgtEl>
                                          <p:spTgt spid="17"/>
                                        </p:tgtEl>
                                        <p:attrNameLst>
                                          <p:attrName>ppt_w</p:attrName>
                                        </p:attrNameLst>
                                      </p:cBhvr>
                                      <p:tavLst>
                                        <p:tav tm="0" fmla="#ppt_w*sin(2.5*pi*$)">
                                          <p:val>
                                            <p:fltVal val="0"/>
                                          </p:val>
                                        </p:tav>
                                        <p:tav tm="100000">
                                          <p:val>
                                            <p:fltVal val="1"/>
                                          </p:val>
                                        </p:tav>
                                      </p:tavLst>
                                    </p:anim>
                                    <p:anim calcmode="lin" valueType="num">
                                      <p:cBhvr>
                                        <p:cTn id="95" dur="1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 calcmode="lin" valueType="num">
                                      <p:cBhvr additive="base">
                                        <p:cTn id="100" dur="1000" fill="hold"/>
                                        <p:tgtEl>
                                          <p:spTgt spid="20"/>
                                        </p:tgtEl>
                                        <p:attrNameLst>
                                          <p:attrName>ppt_x</p:attrName>
                                        </p:attrNameLst>
                                      </p:cBhvr>
                                      <p:tavLst>
                                        <p:tav tm="0">
                                          <p:val>
                                            <p:strVal val="#ppt_x"/>
                                          </p:val>
                                        </p:tav>
                                        <p:tav tm="100000">
                                          <p:val>
                                            <p:strVal val="#ppt_x"/>
                                          </p:val>
                                        </p:tav>
                                      </p:tavLst>
                                    </p:anim>
                                    <p:anim calcmode="lin" valueType="num">
                                      <p:cBhvr additive="base">
                                        <p:cTn id="101"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24" grpId="0" animBg="1"/>
      <p:bldP spid="3" grpId="0" uiExpand="1" build="allAtOnce" animBg="1"/>
      <p:bldP spid="26" grpId="0" animBg="1"/>
      <p:bldP spid="17" grpId="0" animBg="1"/>
      <p:bldP spid="18"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2743200" y="2223454"/>
            <a:ext cx="2590800" cy="2668588"/>
            <a:chOff x="1524000" y="2057400"/>
            <a:chExt cx="2590800" cy="2668588"/>
          </a:xfrm>
        </p:grpSpPr>
        <p:cxnSp>
          <p:nvCxnSpPr>
            <p:cNvPr id="6" name="Straight Connector 5"/>
            <p:cNvCxnSpPr/>
            <p:nvPr/>
          </p:nvCxnSpPr>
          <p:spPr>
            <a:xfrm rot="10800000">
              <a:off x="1524000" y="2057400"/>
              <a:ext cx="1143000" cy="1588"/>
            </a:xfrm>
            <a:prstGeom prst="line">
              <a:avLst/>
            </a:prstGeom>
            <a:ln>
              <a:solidFill>
                <a:schemeClr val="tx1"/>
              </a:solidFill>
            </a:ln>
          </p:spPr>
          <p:style>
            <a:lnRef idx="1">
              <a:schemeClr val="accent4"/>
            </a:lnRef>
            <a:fillRef idx="0">
              <a:schemeClr val="accent4"/>
            </a:fillRef>
            <a:effectRef idx="0">
              <a:schemeClr val="accent4"/>
            </a:effectRef>
            <a:fontRef idx="minor">
              <a:schemeClr val="tx1"/>
            </a:fontRef>
          </p:style>
        </p:cxnSp>
        <p:cxnSp>
          <p:nvCxnSpPr>
            <p:cNvPr id="8" name="Straight Connector 7"/>
            <p:cNvCxnSpPr/>
            <p:nvPr/>
          </p:nvCxnSpPr>
          <p:spPr>
            <a:xfrm rot="5400000">
              <a:off x="191294" y="3390106"/>
              <a:ext cx="2667000" cy="1588"/>
            </a:xfrm>
            <a:prstGeom prst="line">
              <a:avLst/>
            </a:prstGeom>
            <a:ln>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0" name="Straight Connector 9"/>
            <p:cNvCxnSpPr/>
            <p:nvPr/>
          </p:nvCxnSpPr>
          <p:spPr>
            <a:xfrm>
              <a:off x="1524000" y="4724400"/>
              <a:ext cx="2590800" cy="1588"/>
            </a:xfrm>
            <a:prstGeom prst="line">
              <a:avLst/>
            </a:prstGeom>
            <a:ln>
              <a:solidFill>
                <a:schemeClr val="tx1"/>
              </a:solidFill>
            </a:ln>
          </p:spPr>
          <p:style>
            <a:lnRef idx="1">
              <a:schemeClr val="accent4"/>
            </a:lnRef>
            <a:fillRef idx="0">
              <a:schemeClr val="accent4"/>
            </a:fillRef>
            <a:effectRef idx="0">
              <a:schemeClr val="accent4"/>
            </a:effectRef>
            <a:fontRef idx="minor">
              <a:schemeClr val="tx1"/>
            </a:fontRef>
          </p:style>
        </p:cxnSp>
      </p:grpSp>
      <p:grpSp>
        <p:nvGrpSpPr>
          <p:cNvPr id="19" name="Group 18"/>
          <p:cNvGrpSpPr/>
          <p:nvPr/>
        </p:nvGrpSpPr>
        <p:grpSpPr>
          <a:xfrm>
            <a:off x="6858000" y="2224246"/>
            <a:ext cx="2667794" cy="2667794"/>
            <a:chOff x="5639594" y="2057400"/>
            <a:chExt cx="2667794" cy="2667794"/>
          </a:xfrm>
        </p:grpSpPr>
        <p:cxnSp>
          <p:nvCxnSpPr>
            <p:cNvPr id="16" name="Straight Connector 15"/>
            <p:cNvCxnSpPr/>
            <p:nvPr/>
          </p:nvCxnSpPr>
          <p:spPr>
            <a:xfrm>
              <a:off x="7239000" y="2057400"/>
              <a:ext cx="1066800" cy="1588"/>
            </a:xfrm>
            <a:prstGeom prst="line">
              <a:avLst/>
            </a:prstGeom>
            <a:ln>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1" name="Straight Connector 30"/>
            <p:cNvCxnSpPr/>
            <p:nvPr/>
          </p:nvCxnSpPr>
          <p:spPr>
            <a:xfrm>
              <a:off x="5639594" y="4723606"/>
              <a:ext cx="2667000" cy="1588"/>
            </a:xfrm>
            <a:prstGeom prst="line">
              <a:avLst/>
            </a:prstGeom>
            <a:ln>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3" name="Straight Connector 32"/>
            <p:cNvCxnSpPr/>
            <p:nvPr/>
          </p:nvCxnSpPr>
          <p:spPr>
            <a:xfrm rot="5400000">
              <a:off x="6973094" y="3390106"/>
              <a:ext cx="2667000" cy="1588"/>
            </a:xfrm>
            <a:prstGeom prst="line">
              <a:avLst/>
            </a:prstGeom>
            <a:ln>
              <a:solidFill>
                <a:schemeClr val="tx1"/>
              </a:solidFill>
            </a:ln>
          </p:spPr>
          <p:style>
            <a:lnRef idx="1">
              <a:schemeClr val="accent4"/>
            </a:lnRef>
            <a:fillRef idx="0">
              <a:schemeClr val="accent4"/>
            </a:fillRef>
            <a:effectRef idx="0">
              <a:schemeClr val="accent4"/>
            </a:effectRef>
            <a:fontRef idx="minor">
              <a:schemeClr val="tx1"/>
            </a:fontRef>
          </p:style>
        </p:cxnSp>
      </p:grpSp>
      <p:pic>
        <p:nvPicPr>
          <p:cNvPr id="13" name="Picture 12" descr="diode.gif"/>
          <p:cNvPicPr>
            <a:picLocks noChangeAspect="1"/>
          </p:cNvPicPr>
          <p:nvPr/>
        </p:nvPicPr>
        <p:blipFill>
          <a:blip r:embed="rId2"/>
          <a:srcRect l="21405" t="62963" r="22408" b="7407"/>
          <a:stretch>
            <a:fillRect/>
          </a:stretch>
        </p:blipFill>
        <p:spPr>
          <a:xfrm>
            <a:off x="5334000" y="4529998"/>
            <a:ext cx="1600200" cy="609600"/>
          </a:xfrm>
          <a:prstGeom prst="rect">
            <a:avLst/>
          </a:prstGeom>
        </p:spPr>
      </p:pic>
      <p:sp>
        <p:nvSpPr>
          <p:cNvPr id="4" name="Rectangle 3"/>
          <p:cNvSpPr/>
          <p:nvPr/>
        </p:nvSpPr>
        <p:spPr>
          <a:xfrm>
            <a:off x="3886200" y="1661160"/>
            <a:ext cx="2286000" cy="1219200"/>
          </a:xfrm>
          <a:prstGeom prst="rect">
            <a:avLst/>
          </a:prstGeom>
          <a:solidFill>
            <a:schemeClr val="accent6">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en-US" dirty="0">
                <a:solidFill>
                  <a:schemeClr val="tx1"/>
                </a:solidFill>
                <a:latin typeface="NikoshBAN" pitchFamily="2" charset="0"/>
                <a:cs typeface="NikoshBAN" pitchFamily="2" charset="0"/>
              </a:rPr>
              <a:t>+</a:t>
            </a:r>
            <a:r>
              <a:rPr lang="bn-BD" dirty="0">
                <a:solidFill>
                  <a:schemeClr val="tx1"/>
                </a:solidFill>
                <a:latin typeface="NikoshBAN" pitchFamily="2" charset="0"/>
                <a:cs typeface="NikoshBAN" pitchFamily="2" charset="0"/>
              </a:rPr>
              <a:t> + + + +   </a:t>
            </a:r>
            <a:r>
              <a:rPr lang="en-US" dirty="0">
                <a:solidFill>
                  <a:schemeClr val="tx1"/>
                </a:solidFill>
                <a:latin typeface="NikoshBAN" pitchFamily="2" charset="0"/>
                <a:cs typeface="NikoshBAN" pitchFamily="2" charset="0"/>
              </a:rPr>
              <a:t> </a:t>
            </a:r>
            <a:endParaRPr lang="bn-BD" dirty="0">
              <a:solidFill>
                <a:schemeClr val="tx1"/>
              </a:solidFill>
              <a:latin typeface="NikoshBAN" pitchFamily="2" charset="0"/>
              <a:cs typeface="NikoshBAN" pitchFamily="2" charset="0"/>
            </a:endParaRPr>
          </a:p>
          <a:p>
            <a:pPr algn="ctr"/>
            <a:r>
              <a:rPr lang="bn-BD" dirty="0">
                <a:solidFill>
                  <a:schemeClr val="tx1"/>
                </a:solidFill>
                <a:latin typeface="NikoshBAN" pitchFamily="2" charset="0"/>
                <a:cs typeface="NikoshBAN" pitchFamily="2" charset="0"/>
              </a:rPr>
              <a:t>+ + + + + </a:t>
            </a:r>
          </a:p>
          <a:p>
            <a:pPr algn="ctr"/>
            <a:r>
              <a:rPr lang="bn-BD" dirty="0">
                <a:solidFill>
                  <a:schemeClr val="tx1"/>
                </a:solidFill>
                <a:latin typeface="NikoshBAN" pitchFamily="2" charset="0"/>
                <a:cs typeface="NikoshBAN" pitchFamily="2" charset="0"/>
              </a:rPr>
              <a:t>+ + + + +  </a:t>
            </a:r>
          </a:p>
          <a:p>
            <a:pPr algn="ctr"/>
            <a:r>
              <a:rPr lang="bn-BD" dirty="0">
                <a:solidFill>
                  <a:schemeClr val="tx1"/>
                </a:solidFill>
                <a:latin typeface="NikoshBAN" pitchFamily="2" charset="0"/>
                <a:cs typeface="NikoshBAN" pitchFamily="2" charset="0"/>
              </a:rPr>
              <a:t>+ + + + +  </a:t>
            </a:r>
          </a:p>
        </p:txBody>
      </p:sp>
      <p:sp>
        <p:nvSpPr>
          <p:cNvPr id="24" name="Rectangle 23"/>
          <p:cNvSpPr/>
          <p:nvPr/>
        </p:nvSpPr>
        <p:spPr>
          <a:xfrm>
            <a:off x="4495800" y="1325880"/>
            <a:ext cx="990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en-US" dirty="0">
                <a:solidFill>
                  <a:schemeClr val="tx1"/>
                </a:solidFill>
                <a:latin typeface="Times New Roman" pitchFamily="18" charset="0"/>
                <a:cs typeface="Times New Roman" pitchFamily="18" charset="0"/>
              </a:rPr>
              <a:t>P-</a:t>
            </a:r>
            <a:r>
              <a:rPr lang="bn-BD" dirty="0">
                <a:solidFill>
                  <a:schemeClr val="tx1"/>
                </a:solidFill>
                <a:latin typeface="NikoshBAN" pitchFamily="2" charset="0"/>
                <a:cs typeface="NikoshBAN" pitchFamily="2" charset="0"/>
              </a:rPr>
              <a:t>টাইপ</a:t>
            </a:r>
            <a:endParaRPr lang="en-US" dirty="0">
              <a:solidFill>
                <a:schemeClr val="tx1"/>
              </a:solidFill>
              <a:latin typeface="Times New Roman" pitchFamily="18" charset="0"/>
              <a:cs typeface="Times New Roman" pitchFamily="18" charset="0"/>
            </a:endParaRPr>
          </a:p>
        </p:txBody>
      </p:sp>
      <p:sp>
        <p:nvSpPr>
          <p:cNvPr id="3" name="Rectangle 2"/>
          <p:cNvSpPr/>
          <p:nvPr/>
        </p:nvSpPr>
        <p:spPr>
          <a:xfrm>
            <a:off x="6172200" y="1661160"/>
            <a:ext cx="2286000" cy="121920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bn-BD" dirty="0">
                <a:solidFill>
                  <a:schemeClr val="tx1"/>
                </a:solidFill>
                <a:latin typeface="NikoshBAN" pitchFamily="2" charset="0"/>
                <a:cs typeface="NikoshBAN" pitchFamily="2" charset="0"/>
              </a:rPr>
              <a:t> - - - - - </a:t>
            </a:r>
          </a:p>
          <a:p>
            <a:pPr algn="ctr"/>
            <a:r>
              <a:rPr lang="bn-BD" dirty="0">
                <a:solidFill>
                  <a:schemeClr val="tx1"/>
                </a:solidFill>
                <a:latin typeface="NikoshBAN" pitchFamily="2" charset="0"/>
                <a:cs typeface="NikoshBAN" pitchFamily="2" charset="0"/>
              </a:rPr>
              <a:t>  - - - - -</a:t>
            </a:r>
          </a:p>
          <a:p>
            <a:pPr algn="ctr"/>
            <a:r>
              <a:rPr lang="bn-BD" dirty="0">
                <a:solidFill>
                  <a:schemeClr val="tx1"/>
                </a:solidFill>
                <a:latin typeface="NikoshBAN" pitchFamily="2" charset="0"/>
                <a:cs typeface="NikoshBAN" pitchFamily="2" charset="0"/>
              </a:rPr>
              <a:t> - - - - -</a:t>
            </a:r>
          </a:p>
          <a:p>
            <a:pPr algn="ctr"/>
            <a:r>
              <a:rPr lang="en-US" dirty="0">
                <a:solidFill>
                  <a:schemeClr val="tx1"/>
                </a:solidFill>
                <a:latin typeface="NikoshBAN" pitchFamily="2" charset="0"/>
                <a:cs typeface="NikoshBAN" pitchFamily="2" charset="0"/>
              </a:rPr>
              <a:t> </a:t>
            </a:r>
            <a:r>
              <a:rPr lang="bn-BD" dirty="0">
                <a:solidFill>
                  <a:schemeClr val="tx1"/>
                </a:solidFill>
                <a:latin typeface="NikoshBAN" pitchFamily="2" charset="0"/>
                <a:cs typeface="NikoshBAN" pitchFamily="2" charset="0"/>
              </a:rPr>
              <a:t> - - - - - </a:t>
            </a:r>
            <a:r>
              <a:rPr lang="en-US" dirty="0">
                <a:solidFill>
                  <a:schemeClr val="tx1"/>
                </a:solidFill>
                <a:latin typeface="NikoshBAN" pitchFamily="2" charset="0"/>
                <a:cs typeface="NikoshBAN" pitchFamily="2" charset="0"/>
              </a:rPr>
              <a:t> </a:t>
            </a:r>
          </a:p>
        </p:txBody>
      </p:sp>
      <p:sp>
        <p:nvSpPr>
          <p:cNvPr id="26" name="Rectangle 25"/>
          <p:cNvSpPr/>
          <p:nvPr/>
        </p:nvSpPr>
        <p:spPr>
          <a:xfrm>
            <a:off x="6858000" y="1325880"/>
            <a:ext cx="9144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en-US" dirty="0">
                <a:solidFill>
                  <a:schemeClr val="tx1"/>
                </a:solidFill>
                <a:latin typeface="Times New Roman" pitchFamily="18" charset="0"/>
                <a:cs typeface="Times New Roman" pitchFamily="18" charset="0"/>
              </a:rPr>
              <a:t>n-</a:t>
            </a:r>
            <a:r>
              <a:rPr lang="bn-BD" dirty="0">
                <a:solidFill>
                  <a:schemeClr val="tx1"/>
                </a:solidFill>
                <a:latin typeface="NikoshBAN" pitchFamily="2" charset="0"/>
                <a:cs typeface="NikoshBAN" pitchFamily="2" charset="0"/>
              </a:rPr>
              <a:t>টাইপ</a:t>
            </a:r>
            <a:endParaRPr lang="en-US" dirty="0">
              <a:solidFill>
                <a:schemeClr val="tx1"/>
              </a:solidFill>
              <a:latin typeface="Times New Roman" pitchFamily="18" charset="0"/>
              <a:cs typeface="Times New Roman" pitchFamily="18" charset="0"/>
            </a:endParaRPr>
          </a:p>
        </p:txBody>
      </p:sp>
      <p:sp>
        <p:nvSpPr>
          <p:cNvPr id="17" name="Rectangle 16"/>
          <p:cNvSpPr/>
          <p:nvPr/>
        </p:nvSpPr>
        <p:spPr>
          <a:xfrm>
            <a:off x="5410200" y="3444240"/>
            <a:ext cx="2133600" cy="53340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79242" tIns="39621" rIns="79242" bIns="39621" rtlCol="0" anchor="ctr"/>
          <a:lstStyle/>
          <a:p>
            <a:pPr algn="ctr"/>
            <a:r>
              <a:rPr lang="bn-BD" sz="2400" dirty="0">
                <a:solidFill>
                  <a:schemeClr val="tx1"/>
                </a:solidFill>
                <a:latin typeface="NikoshBAN" pitchFamily="2" charset="0"/>
                <a:cs typeface="NikoshBAN" pitchFamily="2" charset="0"/>
              </a:rPr>
              <a:t>বিমুখী ঝোঁক</a:t>
            </a:r>
            <a:endParaRPr lang="en-US" sz="2400" dirty="0">
              <a:solidFill>
                <a:schemeClr val="tx1"/>
              </a:solidFill>
              <a:latin typeface="NikoshBAN" pitchFamily="2" charset="0"/>
              <a:cs typeface="NikoshBAN" pitchFamily="2" charset="0"/>
            </a:endParaRPr>
          </a:p>
        </p:txBody>
      </p:sp>
      <p:sp>
        <p:nvSpPr>
          <p:cNvPr id="18" name="Rectangle 17"/>
          <p:cNvSpPr/>
          <p:nvPr/>
        </p:nvSpPr>
        <p:spPr>
          <a:xfrm>
            <a:off x="3733800" y="518160"/>
            <a:ext cx="4876800" cy="533400"/>
          </a:xfrm>
          <a:prstGeom prst="rect">
            <a:avLst/>
          </a:prstGeom>
          <a:ln/>
        </p:spPr>
        <p:style>
          <a:lnRef idx="2">
            <a:schemeClr val="dk1"/>
          </a:lnRef>
          <a:fillRef idx="1">
            <a:schemeClr val="lt1"/>
          </a:fillRef>
          <a:effectRef idx="0">
            <a:schemeClr val="dk1"/>
          </a:effectRef>
          <a:fontRef idx="minor">
            <a:schemeClr val="dk1"/>
          </a:fontRef>
        </p:style>
        <p:txBody>
          <a:bodyPr lIns="79242" tIns="39621" rIns="79242" bIns="39621" rtlCol="0" anchor="ctr"/>
          <a:lstStyle/>
          <a:p>
            <a:pPr algn="ctr"/>
            <a:r>
              <a:rPr lang="bn-BD" sz="2800" dirty="0">
                <a:solidFill>
                  <a:schemeClr val="tx1"/>
                </a:solidFill>
                <a:latin typeface="NikoshBAN" pitchFamily="2" charset="0"/>
                <a:cs typeface="NikoshBAN" pitchFamily="2" charset="0"/>
              </a:rPr>
              <a:t>অর্ধপরিবাহী ডায়োড বা</a:t>
            </a:r>
            <a:r>
              <a:rPr lang="bn-BD" sz="2800" dirty="0">
                <a:solidFill>
                  <a:schemeClr val="tx1"/>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p-n </a:t>
            </a:r>
            <a:r>
              <a:rPr lang="bn-BD" sz="2800" dirty="0">
                <a:solidFill>
                  <a:schemeClr val="tx1"/>
                </a:solidFill>
                <a:latin typeface="NikoshBAN" pitchFamily="2" charset="0"/>
                <a:cs typeface="NikoshBAN" pitchFamily="2" charset="0"/>
              </a:rPr>
              <a:t>জংশন ডায়োড</a:t>
            </a:r>
            <a:endParaRPr lang="en-US" sz="2800" dirty="0">
              <a:solidFill>
                <a:schemeClr val="tx1"/>
              </a:solidFill>
              <a:latin typeface="Times New Roman" pitchFamily="18" charset="0"/>
              <a:cs typeface="Times New Roman" pitchFamily="18" charset="0"/>
            </a:endParaRPr>
          </a:p>
        </p:txBody>
      </p:sp>
      <p:sp>
        <p:nvSpPr>
          <p:cNvPr id="20" name="Rectangle 19"/>
          <p:cNvSpPr/>
          <p:nvPr/>
        </p:nvSpPr>
        <p:spPr>
          <a:xfrm>
            <a:off x="2514600" y="5410200"/>
            <a:ext cx="7848600" cy="914400"/>
          </a:xfrm>
          <a:prstGeom prst="rect">
            <a:avLst/>
          </a:prstGeom>
          <a:ln/>
        </p:spPr>
        <p:style>
          <a:lnRef idx="2">
            <a:schemeClr val="dk1"/>
          </a:lnRef>
          <a:fillRef idx="1">
            <a:schemeClr val="lt1"/>
          </a:fillRef>
          <a:effectRef idx="0">
            <a:schemeClr val="dk1"/>
          </a:effectRef>
          <a:fontRef idx="minor">
            <a:schemeClr val="dk1"/>
          </a:fontRef>
        </p:style>
        <p:txBody>
          <a:bodyPr lIns="79242" tIns="39621" rIns="79242" bIns="39621" rtlCol="0" anchor="ctr"/>
          <a:lstStyle/>
          <a:p>
            <a:pPr algn="ctr"/>
            <a:r>
              <a:rPr lang="bn-BD" sz="2800" dirty="0">
                <a:solidFill>
                  <a:schemeClr val="tx1"/>
                </a:solidFill>
                <a:latin typeface="NikoshBAN" pitchFamily="2" charset="0"/>
                <a:cs typeface="NikoshBAN" pitchFamily="2" charset="0"/>
              </a:rPr>
              <a:t>ব্যাটারির ধনাত্বক</a:t>
            </a:r>
            <a:r>
              <a:rPr lang="en-US" sz="2800" dirty="0">
                <a:solidFill>
                  <a:schemeClr val="tx1"/>
                </a:solidFill>
                <a:latin typeface="NikoshBAN" pitchFamily="2" charset="0"/>
                <a:cs typeface="NikoshBAN" pitchFamily="2" charset="0"/>
              </a:rPr>
              <a:t> </a:t>
            </a:r>
            <a:r>
              <a:rPr lang="bn-BD" sz="2800" dirty="0">
                <a:solidFill>
                  <a:schemeClr val="tx1"/>
                </a:solidFill>
                <a:latin typeface="NikoshBAN" pitchFamily="2" charset="0"/>
                <a:cs typeface="NikoshBAN" pitchFamily="2" charset="0"/>
              </a:rPr>
              <a:t>ডায়োডে</a:t>
            </a:r>
            <a:r>
              <a:rPr lang="en-US" sz="2800" dirty="0">
                <a:solidFill>
                  <a:schemeClr val="tx1"/>
                </a:solidFill>
                <a:latin typeface="Times New Roman" pitchFamily="18" charset="0"/>
                <a:cs typeface="Times New Roman" pitchFamily="18" charset="0"/>
              </a:rPr>
              <a:t> n-</a:t>
            </a:r>
            <a:r>
              <a:rPr lang="bn-BD" sz="2800" dirty="0">
                <a:solidFill>
                  <a:schemeClr val="tx1"/>
                </a:solidFill>
                <a:latin typeface="NikoshBAN" pitchFamily="2" charset="0"/>
                <a:cs typeface="NikoshBAN" pitchFamily="2" charset="0"/>
              </a:rPr>
              <a:t>টাইপের সাথে এবং ব্যাটারির ঋনাত্বক ডায়োডে </a:t>
            </a:r>
            <a:r>
              <a:rPr lang="en-US" sz="2800" dirty="0">
                <a:solidFill>
                  <a:schemeClr val="tx1"/>
                </a:solidFill>
                <a:latin typeface="Times New Roman" pitchFamily="18" charset="0"/>
                <a:cs typeface="Times New Roman" pitchFamily="18" charset="0"/>
              </a:rPr>
              <a:t>p-</a:t>
            </a:r>
            <a:r>
              <a:rPr lang="bn-BD" sz="2800" dirty="0">
                <a:solidFill>
                  <a:schemeClr val="tx1"/>
                </a:solidFill>
                <a:latin typeface="NikoshBAN" pitchFamily="2" charset="0"/>
                <a:cs typeface="NikoshBAN" pitchFamily="2" charset="0"/>
              </a:rPr>
              <a:t>টাইপের সাথে যুক্ত করায় বর্তনীতে তড়িৎপ্রবাহ চলে</a:t>
            </a:r>
            <a:r>
              <a:rPr lang="en-US" sz="2800" dirty="0">
                <a:solidFill>
                  <a:schemeClr val="tx1"/>
                </a:solidFill>
                <a:latin typeface="NikoshBAN" pitchFamily="2" charset="0"/>
                <a:cs typeface="NikoshBAN" pitchFamily="2" charset="0"/>
              </a:rPr>
              <a:t> </a:t>
            </a:r>
            <a:r>
              <a:rPr lang="bn-BD" sz="2800" dirty="0">
                <a:solidFill>
                  <a:schemeClr val="tx1"/>
                </a:solidFill>
                <a:latin typeface="NikoshBAN" pitchFamily="2" charset="0"/>
                <a:cs typeface="NikoshBAN" pitchFamily="2" charset="0"/>
              </a:rPr>
              <a:t>না । </a:t>
            </a:r>
            <a:endParaRPr lang="en-US" sz="2800" dirty="0">
              <a:solidFill>
                <a:schemeClr val="tx1"/>
              </a:solidFill>
              <a:latin typeface="NikoshBAN" pitchFamily="2" charset="0"/>
              <a:cs typeface="NikoshBAN" pitchFamily="2" charset="0"/>
            </a:endParaRPr>
          </a:p>
        </p:txBody>
      </p:sp>
    </p:spTree>
    <p:extLst>
      <p:ext uri="{BB962C8B-B14F-4D97-AF65-F5344CB8AC3E}">
        <p14:creationId xmlns:p14="http://schemas.microsoft.com/office/powerpoint/2010/main" val="2108937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1000" fill="hold"/>
                                        <p:tgtEl>
                                          <p:spTgt spid="4">
                                            <p:bg/>
                                          </p:spTgt>
                                        </p:tgtEl>
                                        <p:attrNameLst>
                                          <p:attrName>ppt_x</p:attrName>
                                        </p:attrNameLst>
                                      </p:cBhvr>
                                      <p:tavLst>
                                        <p:tav tm="0">
                                          <p:val>
                                            <p:strVal val="0-#ppt_w/2"/>
                                          </p:val>
                                        </p:tav>
                                        <p:tav tm="100000">
                                          <p:val>
                                            <p:strVal val="#ppt_x"/>
                                          </p:val>
                                        </p:tav>
                                      </p:tavLst>
                                    </p:anim>
                                    <p:anim calcmode="lin" valueType="num">
                                      <p:cBhvr additive="base">
                                        <p:cTn id="14" dur="1000" fill="hold"/>
                                        <p:tgtEl>
                                          <p:spTgt spid="4">
                                            <p:bg/>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4">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10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4">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10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4">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10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1000" fill="hold"/>
                                        <p:tgtEl>
                                          <p:spTgt spid="24"/>
                                        </p:tgtEl>
                                        <p:attrNameLst>
                                          <p:attrName>ppt_x</p:attrName>
                                        </p:attrNameLst>
                                      </p:cBhvr>
                                      <p:tavLst>
                                        <p:tav tm="0">
                                          <p:val>
                                            <p:strVal val="#ppt_x"/>
                                          </p:val>
                                        </p:tav>
                                        <p:tav tm="100000">
                                          <p:val>
                                            <p:strVal val="#ppt_x"/>
                                          </p:val>
                                        </p:tav>
                                      </p:tavLst>
                                    </p:anim>
                                    <p:anim calcmode="lin" valueType="num">
                                      <p:cBhvr additive="base">
                                        <p:cTn id="3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3">
                                            <p:bg/>
                                          </p:spTgt>
                                        </p:tgtEl>
                                        <p:attrNameLst>
                                          <p:attrName>style.visibility</p:attrName>
                                        </p:attrNameLst>
                                      </p:cBhvr>
                                      <p:to>
                                        <p:strVal val="visible"/>
                                      </p:to>
                                    </p:set>
                                    <p:anim calcmode="lin" valueType="num">
                                      <p:cBhvr additive="base">
                                        <p:cTn id="41" dur="1000" fill="hold"/>
                                        <p:tgtEl>
                                          <p:spTgt spid="3">
                                            <p:bg/>
                                          </p:spTgt>
                                        </p:tgtEl>
                                        <p:attrNameLst>
                                          <p:attrName>ppt_x</p:attrName>
                                        </p:attrNameLst>
                                      </p:cBhvr>
                                      <p:tavLst>
                                        <p:tav tm="0">
                                          <p:val>
                                            <p:strVal val="1+#ppt_w/2"/>
                                          </p:val>
                                        </p:tav>
                                        <p:tav tm="100000">
                                          <p:val>
                                            <p:strVal val="#ppt_x"/>
                                          </p:val>
                                        </p:tav>
                                      </p:tavLst>
                                    </p:anim>
                                    <p:anim calcmode="lin" valueType="num">
                                      <p:cBhvr additive="base">
                                        <p:cTn id="42" dur="1000" fill="hold"/>
                                        <p:tgtEl>
                                          <p:spTgt spid="3">
                                            <p:bg/>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 calcmode="lin" valueType="num">
                                      <p:cBhvr additive="base">
                                        <p:cTn id="45"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46" dur="1000" fill="hold"/>
                                        <p:tgtEl>
                                          <p:spTgt spid="3">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 calcmode="lin" valueType="num">
                                      <p:cBhvr additive="base">
                                        <p:cTn id="49"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50" dur="1000" fill="hold"/>
                                        <p:tgtEl>
                                          <p:spTgt spid="3">
                                            <p:txEl>
                                              <p:pRg st="1" end="1"/>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anim calcmode="lin" valueType="num">
                                      <p:cBhvr additive="base">
                                        <p:cTn id="53"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54" dur="1000" fill="hold"/>
                                        <p:tgtEl>
                                          <p:spTgt spid="3">
                                            <p:txEl>
                                              <p:pRg st="2" end="2"/>
                                            </p:txEl>
                                          </p:spTgt>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 calcmode="lin" valueType="num">
                                      <p:cBhvr additive="base">
                                        <p:cTn id="57"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58"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1000" fill="hold"/>
                                        <p:tgtEl>
                                          <p:spTgt spid="26"/>
                                        </p:tgtEl>
                                        <p:attrNameLst>
                                          <p:attrName>ppt_x</p:attrName>
                                        </p:attrNameLst>
                                      </p:cBhvr>
                                      <p:tavLst>
                                        <p:tav tm="0">
                                          <p:val>
                                            <p:strVal val="#ppt_x"/>
                                          </p:val>
                                        </p:tav>
                                        <p:tav tm="100000">
                                          <p:val>
                                            <p:strVal val="#ppt_x"/>
                                          </p:val>
                                        </p:tav>
                                      </p:tavLst>
                                    </p:anim>
                                    <p:anim calcmode="lin" valueType="num">
                                      <p:cBhvr additive="base">
                                        <p:cTn id="64"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1000" fill="hold"/>
                                        <p:tgtEl>
                                          <p:spTgt spid="2"/>
                                        </p:tgtEl>
                                        <p:attrNameLst>
                                          <p:attrName>ppt_x</p:attrName>
                                        </p:attrNameLst>
                                      </p:cBhvr>
                                      <p:tavLst>
                                        <p:tav tm="0">
                                          <p:val>
                                            <p:strVal val="0-#ppt_w/2"/>
                                          </p:val>
                                        </p:tav>
                                        <p:tav tm="100000">
                                          <p:val>
                                            <p:strVal val="#ppt_x"/>
                                          </p:val>
                                        </p:tav>
                                      </p:tavLst>
                                    </p:anim>
                                    <p:anim calcmode="lin" valueType="num">
                                      <p:cBhvr additive="base">
                                        <p:cTn id="70"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1000" fill="hold"/>
                                        <p:tgtEl>
                                          <p:spTgt spid="19"/>
                                        </p:tgtEl>
                                        <p:attrNameLst>
                                          <p:attrName>ppt_x</p:attrName>
                                        </p:attrNameLst>
                                      </p:cBhvr>
                                      <p:tavLst>
                                        <p:tav tm="0">
                                          <p:val>
                                            <p:strVal val="1+#ppt_w/2"/>
                                          </p:val>
                                        </p:tav>
                                        <p:tav tm="100000">
                                          <p:val>
                                            <p:strVal val="#ppt_x"/>
                                          </p:val>
                                        </p:tav>
                                      </p:tavLst>
                                    </p:anim>
                                    <p:anim calcmode="lin" valueType="num">
                                      <p:cBhvr additive="base">
                                        <p:cTn id="7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1000" fill="hold"/>
                                        <p:tgtEl>
                                          <p:spTgt spid="13"/>
                                        </p:tgtEl>
                                        <p:attrNameLst>
                                          <p:attrName>ppt_x</p:attrName>
                                        </p:attrNameLst>
                                      </p:cBhvr>
                                      <p:tavLst>
                                        <p:tav tm="0">
                                          <p:val>
                                            <p:strVal val="#ppt_x"/>
                                          </p:val>
                                        </p:tav>
                                        <p:tav tm="100000">
                                          <p:val>
                                            <p:strVal val="#ppt_x"/>
                                          </p:val>
                                        </p:tav>
                                      </p:tavLst>
                                    </p:anim>
                                    <p:anim calcmode="lin" valueType="num">
                                      <p:cBhvr additive="base">
                                        <p:cTn id="8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63" presetClass="path" presetSubtype="0" accel="50000" decel="50000" fill="hold" nodeType="clickEffect">
                                  <p:stCondLst>
                                    <p:cond delay="0"/>
                                  </p:stCondLst>
                                  <p:childTnLst>
                                    <p:animMotion origin="layout" path="M 5.55556E-7 -2.22017E-6 L -0.07257 -0.00208 " pathEditMode="relative" rAng="0" ptsTypes="AA">
                                      <p:cBhvr>
                                        <p:cTn id="86" dur="2000" fill="hold"/>
                                        <p:tgtEl>
                                          <p:spTgt spid="4">
                                            <p:txEl>
                                              <p:pRg st="1" end="1"/>
                                            </p:txEl>
                                          </p:spTgt>
                                        </p:tgtEl>
                                        <p:attrNameLst>
                                          <p:attrName>ppt_x</p:attrName>
                                          <p:attrName>ppt_y</p:attrName>
                                        </p:attrNameLst>
                                      </p:cBhvr>
                                      <p:rCtr x="-36" y="-1"/>
                                    </p:animMotion>
                                  </p:childTnLst>
                                </p:cTn>
                              </p:par>
                              <p:par>
                                <p:cTn id="87" presetID="35" presetClass="path" presetSubtype="0" accel="50000" decel="50000" fill="hold" nodeType="withEffect">
                                  <p:stCondLst>
                                    <p:cond delay="0"/>
                                  </p:stCondLst>
                                  <p:childTnLst>
                                    <p:animMotion origin="layout" path="M -8.33333E-7 -2.96947E-6 L -0.07344 0.00463 " pathEditMode="relative" rAng="0" ptsTypes="AA">
                                      <p:cBhvr>
                                        <p:cTn id="88" dur="2000" fill="hold"/>
                                        <p:tgtEl>
                                          <p:spTgt spid="4">
                                            <p:txEl>
                                              <p:pRg st="0" end="0"/>
                                            </p:txEl>
                                          </p:spTgt>
                                        </p:tgtEl>
                                        <p:attrNameLst>
                                          <p:attrName>ppt_x</p:attrName>
                                          <p:attrName>ppt_y</p:attrName>
                                        </p:attrNameLst>
                                      </p:cBhvr>
                                      <p:rCtr x="-37" y="2"/>
                                    </p:animMotion>
                                  </p:childTnLst>
                                </p:cTn>
                              </p:par>
                              <p:par>
                                <p:cTn id="89" presetID="35" presetClass="path" presetSubtype="0" accel="50000" decel="50000" fill="hold" nodeType="withEffect">
                                  <p:stCondLst>
                                    <p:cond delay="0"/>
                                  </p:stCondLst>
                                  <p:childTnLst>
                                    <p:animMotion origin="layout" path="M -4.44444E-6 -1.47086E-6 L -0.06736 0.00231 " pathEditMode="relative" rAng="0" ptsTypes="AA">
                                      <p:cBhvr>
                                        <p:cTn id="90" dur="2000" fill="hold"/>
                                        <p:tgtEl>
                                          <p:spTgt spid="4">
                                            <p:txEl>
                                              <p:pRg st="2" end="2"/>
                                            </p:txEl>
                                          </p:spTgt>
                                        </p:tgtEl>
                                        <p:attrNameLst>
                                          <p:attrName>ppt_x</p:attrName>
                                          <p:attrName>ppt_y</p:attrName>
                                        </p:attrNameLst>
                                      </p:cBhvr>
                                      <p:rCtr x="-34" y="1"/>
                                    </p:animMotion>
                                  </p:childTnLst>
                                </p:cTn>
                              </p:par>
                              <p:par>
                                <p:cTn id="91" presetID="35" presetClass="path" presetSubtype="0" accel="50000" decel="50000" fill="hold" nodeType="withEffect">
                                  <p:stCondLst>
                                    <p:cond delay="0"/>
                                  </p:stCondLst>
                                  <p:childTnLst>
                                    <p:animMotion origin="layout" path="M -4.44444E-6 -7.21554E-7 L -0.06736 -0.00439 " pathEditMode="relative" rAng="0" ptsTypes="AA">
                                      <p:cBhvr>
                                        <p:cTn id="92" dur="2000" fill="hold"/>
                                        <p:tgtEl>
                                          <p:spTgt spid="4">
                                            <p:txEl>
                                              <p:pRg st="3" end="3"/>
                                            </p:txEl>
                                          </p:spTgt>
                                        </p:tgtEl>
                                        <p:attrNameLst>
                                          <p:attrName>ppt_x</p:attrName>
                                          <p:attrName>ppt_y</p:attrName>
                                        </p:attrNameLst>
                                      </p:cBhvr>
                                      <p:rCtr x="-34" y="-2"/>
                                    </p:animMotion>
                                  </p:childTnLst>
                                </p:cTn>
                              </p:par>
                              <p:par>
                                <p:cTn id="93" presetID="63" presetClass="path" presetSubtype="0" accel="50000" decel="50000" fill="hold" nodeType="withEffect">
                                  <p:stCondLst>
                                    <p:cond delay="0"/>
                                  </p:stCondLst>
                                  <p:childTnLst>
                                    <p:animMotion origin="layout" path="M -3.05556E-6 -2.96947E-6 L 0.08559 0.00463 " pathEditMode="relative" rAng="0" ptsTypes="AA">
                                      <p:cBhvr>
                                        <p:cTn id="94" dur="2000" fill="hold"/>
                                        <p:tgtEl>
                                          <p:spTgt spid="3">
                                            <p:txEl>
                                              <p:pRg st="0" end="0"/>
                                            </p:txEl>
                                          </p:spTgt>
                                        </p:tgtEl>
                                        <p:attrNameLst>
                                          <p:attrName>ppt_x</p:attrName>
                                          <p:attrName>ppt_y</p:attrName>
                                        </p:attrNameLst>
                                      </p:cBhvr>
                                      <p:rCtr x="43" y="2"/>
                                    </p:animMotion>
                                  </p:childTnLst>
                                </p:cTn>
                              </p:par>
                              <p:par>
                                <p:cTn id="95" presetID="63" presetClass="path" presetSubtype="0" accel="50000" decel="50000" fill="hold" nodeType="withEffect">
                                  <p:stCondLst>
                                    <p:cond delay="0"/>
                                  </p:stCondLst>
                                  <p:childTnLst>
                                    <p:animMotion origin="layout" path="M 3.33333E-6 -2.22017E-6 L 0.08871 -0.00208 " pathEditMode="relative" rAng="0" ptsTypes="AA">
                                      <p:cBhvr>
                                        <p:cTn id="96" dur="2000" fill="hold"/>
                                        <p:tgtEl>
                                          <p:spTgt spid="3">
                                            <p:txEl>
                                              <p:pRg st="1" end="1"/>
                                            </p:txEl>
                                          </p:spTgt>
                                        </p:tgtEl>
                                        <p:attrNameLst>
                                          <p:attrName>ppt_x</p:attrName>
                                          <p:attrName>ppt_y</p:attrName>
                                        </p:attrNameLst>
                                      </p:cBhvr>
                                      <p:rCtr x="44" y="-1"/>
                                    </p:animMotion>
                                  </p:childTnLst>
                                </p:cTn>
                              </p:par>
                              <p:par>
                                <p:cTn id="97" presetID="63" presetClass="path" presetSubtype="0" accel="50000" decel="50000" fill="hold" nodeType="withEffect">
                                  <p:stCondLst>
                                    <p:cond delay="0"/>
                                  </p:stCondLst>
                                  <p:childTnLst>
                                    <p:animMotion origin="layout" path="M 1.94444E-6 -1.47086E-6 L 0.08871 0.00231 " pathEditMode="relative" rAng="0" ptsTypes="AA">
                                      <p:cBhvr>
                                        <p:cTn id="98" dur="2000" fill="hold"/>
                                        <p:tgtEl>
                                          <p:spTgt spid="3">
                                            <p:txEl>
                                              <p:pRg st="2" end="2"/>
                                            </p:txEl>
                                          </p:spTgt>
                                        </p:tgtEl>
                                        <p:attrNameLst>
                                          <p:attrName>ppt_x</p:attrName>
                                          <p:attrName>ppt_y</p:attrName>
                                        </p:attrNameLst>
                                      </p:cBhvr>
                                      <p:rCtr x="44" y="1"/>
                                    </p:animMotion>
                                  </p:childTnLst>
                                </p:cTn>
                              </p:par>
                              <p:par>
                                <p:cTn id="99" presetID="63" presetClass="path" presetSubtype="0" accel="50000" decel="50000" fill="hold" nodeType="withEffect">
                                  <p:stCondLst>
                                    <p:cond delay="0"/>
                                  </p:stCondLst>
                                  <p:childTnLst>
                                    <p:animMotion origin="layout" path="M -0.00902 -0.00439 L 0.08264 -0.00439 " pathEditMode="relative" rAng="0" ptsTypes="AA">
                                      <p:cBhvr>
                                        <p:cTn id="100" dur="2000" fill="hold"/>
                                        <p:tgtEl>
                                          <p:spTgt spid="3">
                                            <p:txEl>
                                              <p:pRg st="3" end="3"/>
                                            </p:txEl>
                                          </p:spTgt>
                                        </p:tgtEl>
                                        <p:attrNameLst>
                                          <p:attrName>ppt_x</p:attrName>
                                          <p:attrName>ppt_y</p:attrName>
                                        </p:attrNameLst>
                                      </p:cBhvr>
                                      <p:rCtr x="46" y="0"/>
                                    </p:animMotion>
                                  </p:childTnLst>
                                </p:cTn>
                              </p:par>
                            </p:childTnLst>
                          </p:cTn>
                        </p:par>
                      </p:childTnLst>
                    </p:cTn>
                  </p:par>
                  <p:par>
                    <p:cTn id="101" fill="hold">
                      <p:stCondLst>
                        <p:cond delay="indefinite"/>
                      </p:stCondLst>
                      <p:childTnLst>
                        <p:par>
                          <p:cTn id="102" fill="hold">
                            <p:stCondLst>
                              <p:cond delay="0"/>
                            </p:stCondLst>
                            <p:childTnLst>
                              <p:par>
                                <p:cTn id="103" presetID="45" presetClass="entr" presetSubtype="0" fill="hold" grpId="0" nodeType="clickEffect">
                                  <p:stCondLst>
                                    <p:cond delay="0"/>
                                  </p:stCondLst>
                                  <p:iterate type="lt">
                                    <p:tmPct val="10000"/>
                                  </p:iterate>
                                  <p:childTnLst>
                                    <p:set>
                                      <p:cBhvr>
                                        <p:cTn id="104" dur="1" fill="hold">
                                          <p:stCondLst>
                                            <p:cond delay="0"/>
                                          </p:stCondLst>
                                        </p:cTn>
                                        <p:tgtEl>
                                          <p:spTgt spid="17"/>
                                        </p:tgtEl>
                                        <p:attrNameLst>
                                          <p:attrName>style.visibility</p:attrName>
                                        </p:attrNameLst>
                                      </p:cBhvr>
                                      <p:to>
                                        <p:strVal val="visible"/>
                                      </p:to>
                                    </p:set>
                                    <p:animEffect transition="in" filter="fade">
                                      <p:cBhvr>
                                        <p:cTn id="105" dur="1000"/>
                                        <p:tgtEl>
                                          <p:spTgt spid="17"/>
                                        </p:tgtEl>
                                      </p:cBhvr>
                                    </p:animEffect>
                                    <p:anim calcmode="lin" valueType="num">
                                      <p:cBhvr>
                                        <p:cTn id="106" dur="1000" fill="hold"/>
                                        <p:tgtEl>
                                          <p:spTgt spid="17"/>
                                        </p:tgtEl>
                                        <p:attrNameLst>
                                          <p:attrName>ppt_w</p:attrName>
                                        </p:attrNameLst>
                                      </p:cBhvr>
                                      <p:tavLst>
                                        <p:tav tm="0" fmla="#ppt_w*sin(2.5*pi*$)">
                                          <p:val>
                                            <p:fltVal val="0"/>
                                          </p:val>
                                        </p:tav>
                                        <p:tav tm="100000">
                                          <p:val>
                                            <p:fltVal val="1"/>
                                          </p:val>
                                        </p:tav>
                                      </p:tavLst>
                                    </p:anim>
                                    <p:anim calcmode="lin" valueType="num">
                                      <p:cBhvr>
                                        <p:cTn id="107" dur="1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additive="base">
                                        <p:cTn id="112" dur="1000" fill="hold"/>
                                        <p:tgtEl>
                                          <p:spTgt spid="20"/>
                                        </p:tgtEl>
                                        <p:attrNameLst>
                                          <p:attrName>ppt_x</p:attrName>
                                        </p:attrNameLst>
                                      </p:cBhvr>
                                      <p:tavLst>
                                        <p:tav tm="0">
                                          <p:val>
                                            <p:strVal val="#ppt_x"/>
                                          </p:val>
                                        </p:tav>
                                        <p:tav tm="100000">
                                          <p:val>
                                            <p:strVal val="#ppt_x"/>
                                          </p:val>
                                        </p:tav>
                                      </p:tavLst>
                                    </p:anim>
                                    <p:anim calcmode="lin" valueType="num">
                                      <p:cBhvr additive="base">
                                        <p:cTn id="1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24" grpId="0" animBg="1"/>
      <p:bldP spid="3" grpId="0" uiExpand="1" build="allAtOnce" animBg="1"/>
      <p:bldP spid="26" grpId="0" animBg="1"/>
      <p:bldP spid="17" grpId="0" animBg="1"/>
      <p:bldP spid="18"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rinsic Semiconductor | Electrical4U"/>
          <p:cNvPicPr>
            <a:picLocks noChangeAspect="1" noChangeArrowheads="1"/>
          </p:cNvPicPr>
          <p:nvPr/>
        </p:nvPicPr>
        <p:blipFill rotWithShape="1">
          <a:blip r:embed="rId2">
            <a:extLst>
              <a:ext uri="{28A0092B-C50C-407E-A947-70E740481C1C}">
                <a14:useLocalDpi xmlns:a14="http://schemas.microsoft.com/office/drawing/2010/main" val="0"/>
              </a:ext>
            </a:extLst>
          </a:blip>
          <a:srcRect t="32813" r="43333"/>
          <a:stretch/>
        </p:blipFill>
        <p:spPr bwMode="auto">
          <a:xfrm>
            <a:off x="3496236" y="3109794"/>
            <a:ext cx="5047129" cy="28631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0" y="1540133"/>
            <a:ext cx="9144000"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s-IN" sz="2400" dirty="0">
                <a:ln w="0"/>
                <a:solidFill>
                  <a:schemeClr val="tx1"/>
                </a:solidFill>
                <a:effectLst>
                  <a:outerShdw blurRad="38100" dist="19050" dir="2700000" algn="tl" rotWithShape="0">
                    <a:schemeClr val="dk1">
                      <a:alpha val="40000"/>
                    </a:schemeClr>
                  </a:outerShdw>
                </a:effectLst>
                <a:latin typeface="arial" panose="020B0604020202020204" pitchFamily="34" charset="0"/>
              </a:rPr>
              <a:t>ইলেকট্রন এবং হোল হল এক ধরণের চার্জ ক্যারিয়ার যাদের জন্য এক্সট্রিন্সিক বা ভেজাল মিশ্রিত সেমিকন্ডাক্টরে আধান প্রবাহিত হয়। হোল হল মূলত ইলেকট্রনের শূণ্যতা বা ইলেকট্রনের অনুপস্থিতি এবং বাস্তবে হোলের কোন অস্তিত্ব নেই, এটি শুধুমাত্র একটি ধারণা</a:t>
            </a:r>
            <a:r>
              <a:rPr lang="as-IN" sz="2400" dirty="0">
                <a:solidFill>
                  <a:srgbClr val="202124"/>
                </a:solidFill>
                <a:latin typeface="arial" panose="020B0604020202020204" pitchFamily="34" charset="0"/>
              </a:rPr>
              <a:t>। </a:t>
            </a:r>
            <a:endParaRPr lang="en-US" sz="2400" dirty="0"/>
          </a:p>
        </p:txBody>
      </p:sp>
      <p:sp>
        <p:nvSpPr>
          <p:cNvPr id="3" name="Rectangle 2"/>
          <p:cNvSpPr/>
          <p:nvPr/>
        </p:nvSpPr>
        <p:spPr>
          <a:xfrm>
            <a:off x="3352800" y="338317"/>
            <a:ext cx="5334000"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bn-IN" sz="3200" dirty="0">
                <a:solidFill>
                  <a:srgbClr val="FF0000"/>
                </a:solidFill>
              </a:rPr>
              <a:t>প্রশ্নঃ </a:t>
            </a:r>
            <a:r>
              <a:rPr lang="as-IN" sz="3200" dirty="0">
                <a:solidFill>
                  <a:srgbClr val="FF0000"/>
                </a:solidFill>
              </a:rPr>
              <a:t>হোল ও ইলেকট্রন কি</a:t>
            </a:r>
            <a:r>
              <a:rPr lang="bn-IN" sz="3200" dirty="0">
                <a:solidFill>
                  <a:srgbClr val="FF0000"/>
                </a:solidFill>
              </a:rPr>
              <a:t> ? </a:t>
            </a:r>
            <a:endParaRPr lang="en-US" sz="3200" dirty="0">
              <a:solidFill>
                <a:srgbClr val="FF0000"/>
              </a:solidFill>
            </a:endParaRPr>
          </a:p>
        </p:txBody>
      </p:sp>
      <p:sp>
        <p:nvSpPr>
          <p:cNvPr id="4" name="Rectangle 3"/>
          <p:cNvSpPr/>
          <p:nvPr/>
        </p:nvSpPr>
        <p:spPr>
          <a:xfrm>
            <a:off x="1524001" y="1078469"/>
            <a:ext cx="3023699"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s-IN" sz="2400" b="1" u="sng" dirty="0">
                <a:solidFill>
                  <a:srgbClr val="FF0000"/>
                </a:solidFill>
              </a:rPr>
              <a:t>হোল ও ইলেকট্র</a:t>
            </a:r>
            <a:r>
              <a:rPr lang="bn-IN" sz="2400" b="1" u="sng" dirty="0">
                <a:solidFill>
                  <a:srgbClr val="FF0000"/>
                </a:solidFill>
              </a:rPr>
              <a:t>নঃ</a:t>
            </a:r>
            <a:endParaRPr lang="en-US" u="sng" dirty="0"/>
          </a:p>
        </p:txBody>
      </p:sp>
      <p:sp>
        <p:nvSpPr>
          <p:cNvPr id="5" name="Rectangle 4"/>
          <p:cNvSpPr/>
          <p:nvPr/>
        </p:nvSpPr>
        <p:spPr>
          <a:xfrm>
            <a:off x="5029200" y="5972906"/>
            <a:ext cx="2744662" cy="369332"/>
          </a:xfrm>
          <a:prstGeom prst="rect">
            <a:avLst/>
          </a:prstGeom>
        </p:spPr>
        <p:txBody>
          <a:bodyPr wrap="none">
            <a:spAutoFit/>
          </a:bodyPr>
          <a:lstStyle/>
          <a:p>
            <a:r>
              <a:rPr lang="as-IN" b="1" dirty="0"/>
              <a:t>হোল ও ইলেকট্রন </a:t>
            </a:r>
            <a:r>
              <a:rPr lang="bn-IN" b="1" dirty="0"/>
              <a:t>প্রবাহ </a:t>
            </a:r>
            <a:endParaRPr lang="en-US" b="1" dirty="0"/>
          </a:p>
        </p:txBody>
      </p:sp>
    </p:spTree>
    <p:extLst>
      <p:ext uri="{BB962C8B-B14F-4D97-AF65-F5344CB8AC3E}">
        <p14:creationId xmlns:p14="http://schemas.microsoft.com/office/powerpoint/2010/main" val="2612393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03" t="15874" r="18092" b="38670"/>
          <a:stretch/>
        </p:blipFill>
        <p:spPr bwMode="auto">
          <a:xfrm>
            <a:off x="4990860" y="216309"/>
            <a:ext cx="1905480" cy="69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11095"/>
            <a:ext cx="99441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20936247">
            <a:off x="2558906" y="3240600"/>
            <a:ext cx="4288779" cy="2431435"/>
          </a:xfrm>
          <a:prstGeom prst="rect">
            <a:avLst/>
          </a:prstGeom>
          <a:scene3d>
            <a:camera prst="isometricOffAxis2Left"/>
            <a:lightRig rig="threePt" dir="t"/>
          </a:scene3d>
        </p:spPr>
        <p:txBody>
          <a:bodyPr wrap="square">
            <a:spAutoFit/>
          </a:bodyPr>
          <a:lstStyle/>
          <a:p>
            <a:pPr>
              <a:defRPr/>
            </a:pPr>
            <a:r>
              <a:rPr lang="en-US" sz="3200" b="1" kern="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r>
              <a:rPr lang="bn-IN" sz="3200" b="1" kern="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মোঃহাবিবুর রহমান </a:t>
            </a:r>
            <a:endParaRPr lang="en-US" sz="3200" b="1" kern="0"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a:p>
            <a:pPr>
              <a:defRPr/>
            </a:pPr>
            <a:r>
              <a:rPr lang="en-US" b="1" kern="0" dirty="0">
                <a:solidFill>
                  <a:srgbClr val="002060"/>
                </a:solidFill>
                <a:latin typeface="NikoshBAN" pitchFamily="2" charset="0"/>
                <a:cs typeface="NikoshBAN" pitchFamily="2" charset="0"/>
              </a:rPr>
              <a:t>           </a:t>
            </a:r>
            <a:r>
              <a:rPr lang="bn-IN" b="1" kern="0" dirty="0">
                <a:solidFill>
                  <a:srgbClr val="002060"/>
                </a:solidFill>
                <a:latin typeface="NikoshBAN" pitchFamily="2" charset="0"/>
                <a:cs typeface="NikoshBAN" pitchFamily="2" charset="0"/>
              </a:rPr>
              <a:t>ইনস্ট্রাক্টর (পদার্থবিজ্ঞান) </a:t>
            </a:r>
            <a:endParaRPr lang="en-US" sz="2400" b="1" kern="0" dirty="0">
              <a:solidFill>
                <a:srgbClr val="002060"/>
              </a:solidFill>
              <a:latin typeface="NikoshBAN" pitchFamily="2" charset="0"/>
              <a:cs typeface="NikoshBAN" pitchFamily="2" charset="0"/>
            </a:endParaRPr>
          </a:p>
          <a:p>
            <a:pPr>
              <a:defRPr/>
            </a:pPr>
            <a:r>
              <a:rPr lang="en-US" sz="2400" b="1" kern="0" dirty="0">
                <a:solidFill>
                  <a:srgbClr val="002060"/>
                </a:solidFill>
                <a:latin typeface="NikoshBAN" pitchFamily="2" charset="0"/>
                <a:cs typeface="NikoshBAN" pitchFamily="2" charset="0"/>
              </a:rPr>
              <a:t>  </a:t>
            </a:r>
            <a:r>
              <a:rPr lang="bn-IN" sz="2400" b="1" kern="0" dirty="0">
                <a:solidFill>
                  <a:srgbClr val="002060"/>
                </a:solidFill>
                <a:latin typeface="NikoshBAN" pitchFamily="2" charset="0"/>
                <a:cs typeface="NikoshBAN" pitchFamily="2" charset="0"/>
              </a:rPr>
              <a:t>টেকনিক্যাল স্কুল ও কলেজ </a:t>
            </a:r>
            <a:endParaRPr lang="bn-BD" sz="2400" b="1" kern="0" dirty="0">
              <a:solidFill>
                <a:srgbClr val="002060"/>
              </a:solidFill>
              <a:latin typeface="NikoshBAN" pitchFamily="2" charset="0"/>
              <a:cs typeface="NikoshBAN" pitchFamily="2" charset="0"/>
            </a:endParaRPr>
          </a:p>
          <a:p>
            <a:pPr>
              <a:defRPr/>
            </a:pPr>
            <a:r>
              <a:rPr lang="en-US" sz="2400" b="1" kern="0" dirty="0">
                <a:solidFill>
                  <a:srgbClr val="002060"/>
                </a:solidFill>
                <a:latin typeface="NikoshBAN" pitchFamily="2" charset="0"/>
                <a:cs typeface="NikoshBAN" pitchFamily="2" charset="0"/>
              </a:rPr>
              <a:t>          </a:t>
            </a:r>
            <a:r>
              <a:rPr lang="en-US" sz="2400" b="1" kern="0" dirty="0" err="1">
                <a:solidFill>
                  <a:srgbClr val="002060"/>
                </a:solidFill>
                <a:latin typeface="NikoshBAN" pitchFamily="2" charset="0"/>
                <a:cs typeface="NikoshBAN" pitchFamily="2" charset="0"/>
              </a:rPr>
              <a:t>কিশোরগঞ্জ</a:t>
            </a:r>
            <a:r>
              <a:rPr lang="bn-IN" sz="2400" b="1" kern="0" dirty="0">
                <a:solidFill>
                  <a:srgbClr val="002060"/>
                </a:solidFill>
                <a:latin typeface="NikoshBAN" pitchFamily="2" charset="0"/>
                <a:cs typeface="NikoshBAN" pitchFamily="2" charset="0"/>
              </a:rPr>
              <a:t> </a:t>
            </a:r>
            <a:r>
              <a:rPr lang="bn-IN" b="1" kern="0" dirty="0">
                <a:solidFill>
                  <a:srgbClr val="002060"/>
                </a:solidFill>
                <a:latin typeface="NikoshBAN" pitchFamily="2" charset="0"/>
                <a:cs typeface="NikoshBAN" pitchFamily="2" charset="0"/>
              </a:rPr>
              <a:t>।  </a:t>
            </a:r>
            <a:r>
              <a:rPr lang="bn-BD" b="1" kern="0" dirty="0">
                <a:solidFill>
                  <a:srgbClr val="002060"/>
                </a:solidFill>
                <a:latin typeface="NikoshBAN" pitchFamily="2" charset="0"/>
                <a:cs typeface="NikoshBAN" pitchFamily="2" charset="0"/>
              </a:rPr>
              <a:t> </a:t>
            </a:r>
            <a:endParaRPr lang="en-US" b="1" kern="0" dirty="0">
              <a:solidFill>
                <a:srgbClr val="002060"/>
              </a:solidFill>
              <a:latin typeface="NikoshBAN" pitchFamily="2" charset="0"/>
              <a:cs typeface="NikoshBAN" pitchFamily="2" charset="0"/>
            </a:endParaRPr>
          </a:p>
          <a:p>
            <a:pPr>
              <a:defRPr/>
            </a:pPr>
            <a:r>
              <a:rPr lang="en-US" b="1" kern="0" dirty="0">
                <a:solidFill>
                  <a:srgbClr val="002060"/>
                </a:solidFill>
                <a:latin typeface="NikoshBAN" pitchFamily="2" charset="0"/>
                <a:cs typeface="NikoshBAN" pitchFamily="2" charset="0"/>
              </a:rPr>
              <a:t>      </a:t>
            </a:r>
            <a:r>
              <a:rPr lang="en-US" sz="2400" b="1" kern="0" dirty="0">
                <a:solidFill>
                  <a:srgbClr val="002060"/>
                </a:solidFill>
                <a:latin typeface="NikoshBAN" pitchFamily="2" charset="0"/>
                <a:cs typeface="NikoshBAN" pitchFamily="2" charset="0"/>
              </a:rPr>
              <a:t>  0171</a:t>
            </a:r>
            <a:r>
              <a:rPr lang="bn-IN" sz="2400" b="1" kern="0" dirty="0">
                <a:solidFill>
                  <a:srgbClr val="002060"/>
                </a:solidFill>
                <a:latin typeface="NikoshBAN" pitchFamily="2" charset="0"/>
                <a:cs typeface="NikoshBAN" pitchFamily="2" charset="0"/>
              </a:rPr>
              <a:t>৫৩৪২৯৩৪ </a:t>
            </a:r>
            <a:endParaRPr lang="en-US" sz="2400" b="1" kern="0" dirty="0">
              <a:solidFill>
                <a:srgbClr val="002060"/>
              </a:solidFill>
              <a:latin typeface="NikoshBAN" pitchFamily="2" charset="0"/>
              <a:cs typeface="NikoshBAN" pitchFamily="2" charset="0"/>
            </a:endParaRPr>
          </a:p>
          <a:p>
            <a:pPr>
              <a:defRPr/>
            </a:pPr>
            <a:r>
              <a:rPr lang="en-US" sz="2400" b="1" kern="0" dirty="0">
                <a:solidFill>
                  <a:srgbClr val="002060"/>
                </a:solidFill>
                <a:latin typeface="NikoshBAN" pitchFamily="2" charset="0"/>
                <a:cs typeface="NikoshBAN" pitchFamily="2" charset="0"/>
              </a:rPr>
              <a:t>       </a:t>
            </a:r>
            <a:endParaRPr lang="en-US" sz="2400" kern="0" dirty="0">
              <a:solidFill>
                <a:srgbClr val="000000"/>
              </a:solidFill>
            </a:endParaRPr>
          </a:p>
        </p:txBody>
      </p:sp>
      <p:sp>
        <p:nvSpPr>
          <p:cNvPr id="5" name="Rectangle 4"/>
          <p:cNvSpPr/>
          <p:nvPr/>
        </p:nvSpPr>
        <p:spPr>
          <a:xfrm>
            <a:off x="6694473" y="3673345"/>
            <a:ext cx="3071827" cy="1785104"/>
          </a:xfrm>
          <a:prstGeom prst="rect">
            <a:avLst/>
          </a:prstGeom>
          <a:scene3d>
            <a:camera prst="isometricOffAxis1Right"/>
            <a:lightRig rig="threePt" dir="t"/>
          </a:scene3d>
        </p:spPr>
        <p:txBody>
          <a:bodyPr wrap="square">
            <a:spAutoFit/>
          </a:bodyPr>
          <a:lstStyle/>
          <a:p>
            <a:pPr algn="ctr">
              <a:defRPr/>
            </a:pPr>
            <a:r>
              <a:rPr lang="bn-BD" sz="3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শ্রেণিঃ </a:t>
            </a:r>
            <a:r>
              <a:rPr lang="bn-IN" sz="3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দশম </a:t>
            </a:r>
            <a:r>
              <a:rPr lang="en-US" sz="3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p>
          <a:p>
            <a:pPr>
              <a:defRPr/>
            </a:pPr>
            <a:r>
              <a:rPr lang="en-US" b="1" dirty="0">
                <a:solidFill>
                  <a:srgbClr val="002060"/>
                </a:solidFill>
                <a:latin typeface="NikoshBAN" pitchFamily="2" charset="0"/>
                <a:cs typeface="NikoshBAN" pitchFamily="2" charset="0"/>
              </a:rPr>
              <a:t>             </a:t>
            </a:r>
            <a:r>
              <a:rPr lang="bn-BD" sz="2000" b="1" dirty="0">
                <a:solidFill>
                  <a:srgbClr val="002060"/>
                </a:solidFill>
                <a:latin typeface="NikoshBAN" pitchFamily="2" charset="0"/>
                <a:cs typeface="NikoshBAN" pitchFamily="2" charset="0"/>
              </a:rPr>
              <a:t>বিষয়ঃ</a:t>
            </a:r>
            <a:r>
              <a:rPr lang="en-US" sz="2000" b="1" dirty="0">
                <a:solidFill>
                  <a:srgbClr val="002060"/>
                </a:solidFill>
                <a:latin typeface="NikoshBAN" pitchFamily="2" charset="0"/>
                <a:cs typeface="NikoshBAN" pitchFamily="2" charset="0"/>
              </a:rPr>
              <a:t> </a:t>
            </a:r>
            <a:r>
              <a:rPr lang="en-US" sz="2000" b="1" dirty="0" err="1">
                <a:solidFill>
                  <a:srgbClr val="002060"/>
                </a:solidFill>
                <a:latin typeface="NikoshBAN" pitchFamily="2" charset="0"/>
                <a:cs typeface="NikoshBAN" pitchFamily="2" charset="0"/>
              </a:rPr>
              <a:t>পদার্থ</a:t>
            </a:r>
            <a:r>
              <a:rPr lang="bn-BD" sz="2000" b="1" dirty="0">
                <a:solidFill>
                  <a:srgbClr val="002060"/>
                </a:solidFill>
                <a:latin typeface="NikoshBAN" pitchFamily="2" charset="0"/>
                <a:cs typeface="NikoshBAN" pitchFamily="2" charset="0"/>
              </a:rPr>
              <a:t> </a:t>
            </a:r>
            <a:r>
              <a:rPr lang="en-US" sz="2000" b="1" dirty="0" err="1">
                <a:solidFill>
                  <a:srgbClr val="002060"/>
                </a:solidFill>
                <a:latin typeface="NikoshBAN" pitchFamily="2" charset="0"/>
                <a:cs typeface="NikoshBAN" pitchFamily="2" charset="0"/>
              </a:rPr>
              <a:t>বিজ্ঞান</a:t>
            </a:r>
            <a:endParaRPr lang="en-US" sz="2000" b="1" dirty="0">
              <a:solidFill>
                <a:srgbClr val="002060"/>
              </a:solidFill>
              <a:latin typeface="NikoshBAN" pitchFamily="2" charset="0"/>
              <a:cs typeface="NikoshBAN" pitchFamily="2" charset="0"/>
            </a:endParaRPr>
          </a:p>
          <a:p>
            <a:pPr>
              <a:defRPr/>
            </a:pPr>
            <a:r>
              <a:rPr lang="en-US" sz="2000" b="1" dirty="0">
                <a:solidFill>
                  <a:srgbClr val="002060"/>
                </a:solidFill>
                <a:latin typeface="NikoshBAN" pitchFamily="2" charset="0"/>
                <a:cs typeface="NikoshBAN" pitchFamily="2" charset="0"/>
              </a:rPr>
              <a:t>            </a:t>
            </a:r>
            <a:r>
              <a:rPr lang="bn-BD" sz="2000" b="1" dirty="0">
                <a:solidFill>
                  <a:srgbClr val="002060"/>
                </a:solidFill>
                <a:latin typeface="NikoshBAN" pitchFamily="2" charset="0"/>
                <a:cs typeface="NikoshBAN" pitchFamily="2" charset="0"/>
              </a:rPr>
              <a:t>অধ্যায়ঃ </a:t>
            </a:r>
            <a:r>
              <a:rPr lang="bn-IN" sz="2000" b="1" dirty="0">
                <a:solidFill>
                  <a:srgbClr val="002060"/>
                </a:solidFill>
                <a:latin typeface="NikoshBAN" pitchFamily="2" charset="0"/>
                <a:cs typeface="NikoshBAN" pitchFamily="2" charset="0"/>
              </a:rPr>
              <a:t>১</a:t>
            </a:r>
            <a:r>
              <a:rPr lang="en-US" sz="2000" b="1" dirty="0">
                <a:solidFill>
                  <a:srgbClr val="002060"/>
                </a:solidFill>
                <a:latin typeface="NikoshBAN" pitchFamily="2" charset="0"/>
                <a:cs typeface="NikoshBAN" pitchFamily="2" charset="0"/>
              </a:rPr>
              <a:t>3</a:t>
            </a:r>
            <a:r>
              <a:rPr lang="bn-IN" sz="2000" b="1" dirty="0">
                <a:solidFill>
                  <a:srgbClr val="002060"/>
                </a:solidFill>
                <a:latin typeface="NikoshBAN" pitchFamily="2" charset="0"/>
                <a:cs typeface="NikoshBAN" pitchFamily="2" charset="0"/>
              </a:rPr>
              <a:t>তম   </a:t>
            </a:r>
            <a:r>
              <a:rPr lang="en-US" sz="2000" b="1" dirty="0">
                <a:solidFill>
                  <a:srgbClr val="002060"/>
                </a:solidFill>
                <a:latin typeface="NikoshBAN" pitchFamily="2" charset="0"/>
                <a:cs typeface="NikoshBAN" pitchFamily="2" charset="0"/>
              </a:rPr>
              <a:t>  </a:t>
            </a:r>
            <a:r>
              <a:rPr lang="bn-BD" sz="2000" b="1" dirty="0">
                <a:solidFill>
                  <a:srgbClr val="002060"/>
                </a:solidFill>
                <a:latin typeface="NikoshBAN" pitchFamily="2" charset="0"/>
                <a:cs typeface="NikoshBAN" pitchFamily="2" charset="0"/>
              </a:rPr>
              <a:t> </a:t>
            </a:r>
            <a:endParaRPr lang="en-US" sz="2000" b="1" dirty="0">
              <a:solidFill>
                <a:srgbClr val="002060"/>
              </a:solidFill>
              <a:latin typeface="NikoshBAN" pitchFamily="2" charset="0"/>
              <a:cs typeface="NikoshBAN" pitchFamily="2" charset="0"/>
            </a:endParaRPr>
          </a:p>
          <a:p>
            <a:pPr>
              <a:defRPr/>
            </a:pPr>
            <a:r>
              <a:rPr lang="en-US" sz="2000" b="1" dirty="0">
                <a:solidFill>
                  <a:srgbClr val="002060"/>
                </a:solidFill>
                <a:latin typeface="NikoshBAN" pitchFamily="2" charset="0"/>
                <a:cs typeface="NikoshBAN" pitchFamily="2" charset="0"/>
              </a:rPr>
              <a:t>             </a:t>
            </a:r>
            <a:r>
              <a:rPr lang="bn-BD" sz="2000" b="1" dirty="0">
                <a:solidFill>
                  <a:srgbClr val="002060"/>
                </a:solidFill>
                <a:latin typeface="NikoshBAN" pitchFamily="2" charset="0"/>
                <a:cs typeface="NikoshBAN" pitchFamily="2" charset="0"/>
              </a:rPr>
              <a:t>সময়ঃ ৪৫ মিনিট  </a:t>
            </a:r>
          </a:p>
          <a:p>
            <a:pPr>
              <a:defRPr/>
            </a:pPr>
            <a:endParaRPr lang="bn-BD" b="1" dirty="0">
              <a:solidFill>
                <a:srgbClr val="002060"/>
              </a:solidFill>
              <a:latin typeface="NikoshBAN" pitchFamily="2" charset="0"/>
              <a:cs typeface="NikoshBAN" pitchFamily="2"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486"/>
          <a:stretch/>
        </p:blipFill>
        <p:spPr>
          <a:xfrm rot="21383716">
            <a:off x="7284746" y="1540566"/>
            <a:ext cx="1626131" cy="197665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8800" y="1539905"/>
            <a:ext cx="1604495" cy="1841369"/>
          </a:xfrm>
          <a:prstGeom prst="ellipse">
            <a:avLst/>
          </a:prstGeom>
          <a:ln>
            <a:noFill/>
          </a:ln>
          <a:effectLst>
            <a:softEdge rad="112500"/>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4651" t="3334" r="6146" b="3055"/>
          <a:stretch/>
        </p:blipFill>
        <p:spPr>
          <a:xfrm rot="19940062">
            <a:off x="2548469" y="4776284"/>
            <a:ext cx="481666" cy="906823"/>
          </a:xfrm>
          <a:prstGeom prst="rect">
            <a:avLst/>
          </a:prstGeom>
        </p:spPr>
      </p:pic>
    </p:spTree>
    <p:extLst>
      <p:ext uri="{BB962C8B-B14F-4D97-AF65-F5344CB8AC3E}">
        <p14:creationId xmlns:p14="http://schemas.microsoft.com/office/powerpoint/2010/main" val="20067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N junction diode and diode characteristics curve - Atlearner: Learn  Science &amp; Technology"/>
          <p:cNvPicPr>
            <a:picLocks noChangeAspect="1" noChangeArrowheads="1"/>
          </p:cNvPicPr>
          <p:nvPr/>
        </p:nvPicPr>
        <p:blipFill rotWithShape="1">
          <a:blip r:embed="rId2">
            <a:extLst>
              <a:ext uri="{28A0092B-C50C-407E-A947-70E740481C1C}">
                <a14:useLocalDpi xmlns:a14="http://schemas.microsoft.com/office/drawing/2010/main" val="0"/>
              </a:ext>
            </a:extLst>
          </a:blip>
          <a:srcRect l="13368" t="64815" r="10880" b="5556"/>
          <a:stretch/>
        </p:blipFill>
        <p:spPr bwMode="auto">
          <a:xfrm>
            <a:off x="2421438" y="5546340"/>
            <a:ext cx="2790135" cy="52520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344050" y="5362110"/>
            <a:ext cx="3553766" cy="709432"/>
            <a:chOff x="701630" y="1828800"/>
            <a:chExt cx="7848601" cy="1770529"/>
          </a:xfrm>
        </p:grpSpPr>
        <p:pic>
          <p:nvPicPr>
            <p:cNvPr id="4" name="Picture 4" descr="PN junction diode and diode characteristics curve - Atlearner: Learn  Science &amp; Technology"/>
            <p:cNvPicPr>
              <a:picLocks noChangeAspect="1" noChangeArrowheads="1"/>
            </p:cNvPicPr>
            <p:nvPr/>
          </p:nvPicPr>
          <p:blipFill rotWithShape="1">
            <a:blip r:embed="rId2">
              <a:extLst>
                <a:ext uri="{28A0092B-C50C-407E-A947-70E740481C1C}">
                  <a14:useLocalDpi xmlns:a14="http://schemas.microsoft.com/office/drawing/2010/main" val="0"/>
                </a:ext>
              </a:extLst>
            </a:blip>
            <a:srcRect l="4456" t="18518" r="3749" b="38889"/>
            <a:stretch/>
          </p:blipFill>
          <p:spPr bwMode="auto">
            <a:xfrm>
              <a:off x="701630" y="1828800"/>
              <a:ext cx="7848601" cy="1752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1630" y="3200400"/>
              <a:ext cx="19812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6537655" y="3218329"/>
              <a:ext cx="19812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8" name="Rectangle 7"/>
          <p:cNvSpPr/>
          <p:nvPr/>
        </p:nvSpPr>
        <p:spPr>
          <a:xfrm>
            <a:off x="1524000" y="1551339"/>
            <a:ext cx="9601200"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s-IN" sz="2800" dirty="0">
                <a:ln w="0"/>
                <a:solidFill>
                  <a:schemeClr val="tx1"/>
                </a:solidFill>
                <a:effectLst>
                  <a:outerShdw blurRad="38100" dist="19050" dir="2700000" algn="tl" rotWithShape="0">
                    <a:schemeClr val="dk1">
                      <a:alpha val="40000"/>
                    </a:schemeClr>
                  </a:outerShdw>
                </a:effectLst>
                <a:latin typeface="arial" panose="020B0604020202020204" pitchFamily="34" charset="0"/>
              </a:rPr>
              <a:t>একটি </a:t>
            </a:r>
            <a:r>
              <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rPr>
              <a:t>p </a:t>
            </a:r>
            <a:r>
              <a:rPr lang="as-IN" sz="2800" dirty="0">
                <a:ln w="0"/>
                <a:solidFill>
                  <a:schemeClr val="tx1"/>
                </a:solidFill>
                <a:effectLst>
                  <a:outerShdw blurRad="38100" dist="19050" dir="2700000" algn="tl" rotWithShape="0">
                    <a:schemeClr val="dk1">
                      <a:alpha val="40000"/>
                    </a:schemeClr>
                  </a:outerShdw>
                </a:effectLst>
                <a:latin typeface="arial" panose="020B0604020202020204" pitchFamily="34" charset="0"/>
              </a:rPr>
              <a:t>টাইপ অর্ধপরিবাহী ও একটি </a:t>
            </a:r>
            <a:r>
              <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rPr>
              <a:t>n </a:t>
            </a:r>
            <a:r>
              <a:rPr lang="as-IN" sz="2800" dirty="0">
                <a:ln w="0"/>
                <a:solidFill>
                  <a:schemeClr val="tx1"/>
                </a:solidFill>
                <a:effectLst>
                  <a:outerShdw blurRad="38100" dist="19050" dir="2700000" algn="tl" rotWithShape="0">
                    <a:schemeClr val="dk1">
                      <a:alpha val="40000"/>
                    </a:schemeClr>
                  </a:outerShdw>
                </a:effectLst>
                <a:latin typeface="arial" panose="020B0604020202020204" pitchFamily="34" charset="0"/>
              </a:rPr>
              <a:t>টাইপ অর্ধপরিবাহী </a:t>
            </a:r>
            <a:endPar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endParaRPr>
          </a:p>
          <a:p>
            <a:r>
              <a:rPr lang="as-IN" sz="2800" dirty="0">
                <a:ln w="0"/>
                <a:solidFill>
                  <a:schemeClr val="tx1"/>
                </a:solidFill>
                <a:effectLst>
                  <a:outerShdw blurRad="38100" dist="19050" dir="2700000" algn="tl" rotWithShape="0">
                    <a:schemeClr val="dk1">
                      <a:alpha val="40000"/>
                    </a:schemeClr>
                  </a:outerShdw>
                </a:effectLst>
                <a:latin typeface="arial" panose="020B0604020202020204" pitchFamily="34" charset="0"/>
              </a:rPr>
              <a:t>পাশাপাশি জোড়া লাগিয়ে </a:t>
            </a:r>
            <a:r>
              <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rPr>
              <a:t>p-n </a:t>
            </a:r>
            <a:r>
              <a:rPr lang="as-IN" sz="2800" dirty="0">
                <a:ln w="0"/>
                <a:solidFill>
                  <a:schemeClr val="tx1"/>
                </a:solidFill>
                <a:effectLst>
                  <a:outerShdw blurRad="38100" dist="19050" dir="2700000" algn="tl" rotWithShape="0">
                    <a:schemeClr val="dk1">
                      <a:alpha val="40000"/>
                    </a:schemeClr>
                  </a:outerShdw>
                </a:effectLst>
                <a:latin typeface="arial" panose="020B0604020202020204" pitchFamily="34" charset="0"/>
              </a:rPr>
              <a:t>জংশন ডায়োড তৈরি করা হয়। </a:t>
            </a:r>
            <a:endPar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endParaRPr>
          </a:p>
          <a:p>
            <a:r>
              <a:rPr lang="as-IN" sz="2800" dirty="0">
                <a:ln w="0"/>
                <a:solidFill>
                  <a:schemeClr val="tx1"/>
                </a:solidFill>
                <a:effectLst>
                  <a:outerShdw blurRad="38100" dist="19050" dir="2700000" algn="tl" rotWithShape="0">
                    <a:schemeClr val="dk1">
                      <a:alpha val="40000"/>
                    </a:schemeClr>
                  </a:outerShdw>
                </a:effectLst>
                <a:latin typeface="arial" panose="020B0604020202020204" pitchFamily="34" charset="0"/>
              </a:rPr>
              <a:t>এটি মূলত রেকটিফায়ার হিসেবে কাজ করে। রেকটিফায়ার </a:t>
            </a:r>
            <a:endPar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endParaRPr>
          </a:p>
          <a:p>
            <a:r>
              <a:rPr lang="as-IN" sz="2800" dirty="0">
                <a:ln w="0"/>
                <a:solidFill>
                  <a:schemeClr val="tx1"/>
                </a:solidFill>
                <a:effectLst>
                  <a:outerShdw blurRad="38100" dist="19050" dir="2700000" algn="tl" rotWithShape="0">
                    <a:schemeClr val="dk1">
                      <a:alpha val="40000"/>
                    </a:schemeClr>
                  </a:outerShdw>
                </a:effectLst>
                <a:latin typeface="arial" panose="020B0604020202020204" pitchFamily="34" charset="0"/>
              </a:rPr>
              <a:t>এসি (পরিবর্তী) প্রবাহকে ডিসি (একমুখী) প্রবাহে রূপান্তর করে।</a:t>
            </a:r>
            <a:endParaRPr lang="en-US" sz="2800" dirty="0">
              <a:ln w="0"/>
              <a:solidFill>
                <a:schemeClr val="tx1"/>
              </a:solidFill>
              <a:effectLst>
                <a:outerShdw blurRad="38100" dist="19050" dir="2700000" algn="tl" rotWithShape="0">
                  <a:schemeClr val="dk1">
                    <a:alpha val="40000"/>
                  </a:schemeClr>
                </a:outerShdw>
              </a:effectLst>
            </a:endParaRPr>
          </a:p>
        </p:txBody>
      </p:sp>
      <p:pic>
        <p:nvPicPr>
          <p:cNvPr id="1026" name="Picture 2" descr="Rectifiers, Forward Bias and Reverse Bias - Inst To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340" y="3382005"/>
            <a:ext cx="2843918" cy="19072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95400" y="432240"/>
            <a:ext cx="10121900"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s-IN" sz="2800" b="1" dirty="0">
                <a:solidFill>
                  <a:srgbClr val="C00000"/>
                </a:solidFill>
                <a:latin typeface="arial" panose="020B0604020202020204" pitchFamily="34" charset="0"/>
              </a:rPr>
              <a:t>অর্ধপরিবাহী ডায়োড (</a:t>
            </a:r>
            <a:r>
              <a:rPr lang="en-US" sz="2800" b="1" dirty="0">
                <a:solidFill>
                  <a:srgbClr val="C00000"/>
                </a:solidFill>
                <a:latin typeface="arial" panose="020B0604020202020204" pitchFamily="34" charset="0"/>
              </a:rPr>
              <a:t>Semiconductor Diode)</a:t>
            </a:r>
            <a:r>
              <a:rPr lang="bn-IN" sz="2800" b="1" dirty="0">
                <a:solidFill>
                  <a:srgbClr val="C00000"/>
                </a:solidFill>
                <a:latin typeface="arial" panose="020B0604020202020204" pitchFamily="34" charset="0"/>
              </a:rPr>
              <a:t> কাকে বলে ? </a:t>
            </a:r>
            <a:r>
              <a:rPr lang="en-US" sz="2800" b="1" dirty="0">
                <a:solidFill>
                  <a:srgbClr val="C00000"/>
                </a:solidFill>
                <a:latin typeface="arial" panose="020B0604020202020204" pitchFamily="34" charset="0"/>
              </a:rPr>
              <a:t> </a:t>
            </a:r>
            <a:endParaRPr lang="en-US" sz="2000" b="1" dirty="0">
              <a:solidFill>
                <a:srgbClr val="C00000"/>
              </a:solidFill>
            </a:endParaRPr>
          </a:p>
        </p:txBody>
      </p:sp>
      <p:sp>
        <p:nvSpPr>
          <p:cNvPr id="10" name="Rectangle 9"/>
          <p:cNvSpPr/>
          <p:nvPr/>
        </p:nvSpPr>
        <p:spPr>
          <a:xfrm>
            <a:off x="1524000" y="1015643"/>
            <a:ext cx="3687572"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s-IN" sz="2800" b="1" dirty="0">
                <a:solidFill>
                  <a:srgbClr val="C00000"/>
                </a:solidFill>
                <a:latin typeface="arial" panose="020B0604020202020204" pitchFamily="34" charset="0"/>
              </a:rPr>
              <a:t>অর্ধপরিবাহী</a:t>
            </a:r>
            <a:r>
              <a:rPr lang="as-IN" sz="2400" b="1" dirty="0">
                <a:solidFill>
                  <a:srgbClr val="C00000"/>
                </a:solidFill>
                <a:latin typeface="arial" panose="020B0604020202020204" pitchFamily="34" charset="0"/>
              </a:rPr>
              <a:t> ডায়োড</a:t>
            </a:r>
            <a:r>
              <a:rPr lang="bn-IN" sz="2400" b="1" dirty="0">
                <a:solidFill>
                  <a:srgbClr val="C00000"/>
                </a:solidFill>
                <a:latin typeface="arial" panose="020B0604020202020204" pitchFamily="34" charset="0"/>
              </a:rPr>
              <a:t>ঃ</a:t>
            </a:r>
            <a:endParaRPr lang="en-US" sz="2400" dirty="0"/>
          </a:p>
        </p:txBody>
      </p:sp>
      <p:sp>
        <p:nvSpPr>
          <p:cNvPr id="11" name="Rectangle 10"/>
          <p:cNvSpPr/>
          <p:nvPr/>
        </p:nvSpPr>
        <p:spPr>
          <a:xfrm>
            <a:off x="4617557" y="6210144"/>
            <a:ext cx="3185487" cy="369332"/>
          </a:xfrm>
          <a:prstGeom prst="rect">
            <a:avLst/>
          </a:prstGeom>
        </p:spPr>
        <p:txBody>
          <a:bodyPr wrap="none">
            <a:spAutoFit/>
          </a:bodyPr>
          <a:lstStyle/>
          <a:p>
            <a:r>
              <a:rPr lang="as-IN" b="1" dirty="0">
                <a:solidFill>
                  <a:srgbClr val="C00000"/>
                </a:solidFill>
                <a:latin typeface="arial" panose="020B0604020202020204" pitchFamily="34" charset="0"/>
              </a:rPr>
              <a:t>অর্ধপরিবাহী ডায়োড</a:t>
            </a:r>
            <a:r>
              <a:rPr lang="bn-IN" b="1" dirty="0">
                <a:solidFill>
                  <a:srgbClr val="C00000"/>
                </a:solidFill>
                <a:latin typeface="arial" panose="020B0604020202020204" pitchFamily="34" charset="0"/>
              </a:rPr>
              <a:t> প্রতীক </a:t>
            </a:r>
            <a:endParaRPr lang="en-US" sz="1400" dirty="0"/>
          </a:p>
        </p:txBody>
      </p:sp>
    </p:spTree>
    <p:extLst>
      <p:ext uri="{BB962C8B-B14F-4D97-AF65-F5344CB8AC3E}">
        <p14:creationId xmlns:p14="http://schemas.microsoft.com/office/powerpoint/2010/main" val="3860115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7980" y="193078"/>
            <a:ext cx="4715460" cy="584775"/>
          </a:xfrm>
          <a:prstGeom prst="rect">
            <a:avLst/>
          </a:prstGeom>
        </p:spPr>
        <p:txBody>
          <a:bodyPr wrap="square">
            <a:spAutoFit/>
          </a:bodyPr>
          <a:lstStyle/>
          <a:p>
            <a:pPr algn="r"/>
            <a:r>
              <a:rPr lang="bn-BD" sz="3200" b="1" dirty="0">
                <a:solidFill>
                  <a:srgbClr val="FF0000"/>
                </a:solidFill>
                <a:latin typeface="Shonar Bangla" pitchFamily="34" charset="0"/>
                <a:cs typeface="Shonar Bangla" pitchFamily="34" charset="0"/>
              </a:rPr>
              <a:t>ট্রান্সজিস্টরের  প্রতীক</a:t>
            </a:r>
            <a:endParaRPr lang="en-US" sz="3200" dirty="0">
              <a:solidFill>
                <a:srgbClr val="FF0000"/>
              </a:solidFill>
            </a:endParaRPr>
          </a:p>
        </p:txBody>
      </p:sp>
      <p:grpSp>
        <p:nvGrpSpPr>
          <p:cNvPr id="3077" name="Group 3076"/>
          <p:cNvGrpSpPr/>
          <p:nvPr/>
        </p:nvGrpSpPr>
        <p:grpSpPr>
          <a:xfrm>
            <a:off x="2556874" y="2788950"/>
            <a:ext cx="1825782" cy="2670444"/>
            <a:chOff x="218495" y="1172762"/>
            <a:chExt cx="3260797" cy="4420045"/>
          </a:xfrm>
        </p:grpSpPr>
        <p:grpSp>
          <p:nvGrpSpPr>
            <p:cNvPr id="18" name="Group 17"/>
            <p:cNvGrpSpPr/>
            <p:nvPr/>
          </p:nvGrpSpPr>
          <p:grpSpPr>
            <a:xfrm>
              <a:off x="507492" y="1562100"/>
              <a:ext cx="2971800" cy="3657600"/>
              <a:chOff x="533400" y="1066800"/>
              <a:chExt cx="2971800" cy="3657600"/>
            </a:xfrm>
          </p:grpSpPr>
          <p:grpSp>
            <p:nvGrpSpPr>
              <p:cNvPr id="11" name="Group 10"/>
              <p:cNvGrpSpPr/>
              <p:nvPr/>
            </p:nvGrpSpPr>
            <p:grpSpPr>
              <a:xfrm>
                <a:off x="1905000" y="1981200"/>
                <a:ext cx="1600200" cy="1600200"/>
                <a:chOff x="1905000" y="1981200"/>
                <a:chExt cx="1600200" cy="1600200"/>
              </a:xfrm>
            </p:grpSpPr>
            <p:sp>
              <p:nvSpPr>
                <p:cNvPr id="3" name="Oval 2"/>
                <p:cNvSpPr/>
                <p:nvPr/>
              </p:nvSpPr>
              <p:spPr>
                <a:xfrm>
                  <a:off x="1905000" y="1981200"/>
                  <a:ext cx="1600200" cy="1600200"/>
                </a:xfrm>
                <a:prstGeom prst="ellipse">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249424" y="2325624"/>
                  <a:ext cx="0" cy="99060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249424" y="2057400"/>
                  <a:ext cx="798576" cy="53340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249424" y="2971800"/>
                  <a:ext cx="798576" cy="533400"/>
                </a:xfrm>
                <a:prstGeom prst="straightConnector1">
                  <a:avLst/>
                </a:prstGeom>
                <a:ln w="5715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533400" y="2781300"/>
                <a:ext cx="1716024" cy="39624"/>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048000" y="1066800"/>
                <a:ext cx="0" cy="99060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8000" y="3505200"/>
                <a:ext cx="0" cy="121920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grpSp>
        <p:sp>
          <p:nvSpPr>
            <p:cNvPr id="3076" name="TextBox 3075"/>
            <p:cNvSpPr txBox="1"/>
            <p:nvPr/>
          </p:nvSpPr>
          <p:spPr>
            <a:xfrm>
              <a:off x="2079447" y="4421134"/>
              <a:ext cx="776423" cy="1171673"/>
            </a:xfrm>
            <a:prstGeom prst="rect">
              <a:avLst/>
            </a:prstGeom>
            <a:noFill/>
          </p:spPr>
          <p:txBody>
            <a:bodyPr wrap="none" rtlCol="0">
              <a:spAutoFit/>
            </a:bodyPr>
            <a:lstStyle/>
            <a:p>
              <a:r>
                <a:rPr lang="en-US" sz="4000" b="1" dirty="0"/>
                <a:t>E</a:t>
              </a:r>
            </a:p>
          </p:txBody>
        </p:sp>
        <p:sp>
          <p:nvSpPr>
            <p:cNvPr id="37" name="TextBox 36"/>
            <p:cNvSpPr txBox="1"/>
            <p:nvPr/>
          </p:nvSpPr>
          <p:spPr>
            <a:xfrm>
              <a:off x="218495" y="3234309"/>
              <a:ext cx="842272" cy="1171673"/>
            </a:xfrm>
            <a:prstGeom prst="rect">
              <a:avLst/>
            </a:prstGeom>
            <a:noFill/>
          </p:spPr>
          <p:txBody>
            <a:bodyPr wrap="none" rtlCol="0">
              <a:spAutoFit/>
            </a:bodyPr>
            <a:lstStyle/>
            <a:p>
              <a:r>
                <a:rPr lang="en-US" sz="4000" b="1" dirty="0"/>
                <a:t>B</a:t>
              </a:r>
            </a:p>
          </p:txBody>
        </p:sp>
        <p:sp>
          <p:nvSpPr>
            <p:cNvPr id="38" name="TextBox 37"/>
            <p:cNvSpPr txBox="1"/>
            <p:nvPr/>
          </p:nvSpPr>
          <p:spPr>
            <a:xfrm>
              <a:off x="1967777" y="1172762"/>
              <a:ext cx="1144105" cy="1171673"/>
            </a:xfrm>
            <a:prstGeom prst="rect">
              <a:avLst/>
            </a:prstGeom>
            <a:noFill/>
          </p:spPr>
          <p:txBody>
            <a:bodyPr wrap="square" rtlCol="0">
              <a:spAutoFit/>
            </a:bodyPr>
            <a:lstStyle/>
            <a:p>
              <a:r>
                <a:rPr lang="en-US" sz="4000" b="1" dirty="0"/>
                <a:t>C</a:t>
              </a:r>
            </a:p>
          </p:txBody>
        </p:sp>
      </p:grpSp>
      <p:grpSp>
        <p:nvGrpSpPr>
          <p:cNvPr id="3078" name="Group 3077"/>
          <p:cNvGrpSpPr/>
          <p:nvPr/>
        </p:nvGrpSpPr>
        <p:grpSpPr>
          <a:xfrm>
            <a:off x="6363262" y="2788951"/>
            <a:ext cx="1964963" cy="2729039"/>
            <a:chOff x="4328364" y="1205355"/>
            <a:chExt cx="3405936" cy="4437462"/>
          </a:xfrm>
        </p:grpSpPr>
        <p:cxnSp>
          <p:nvCxnSpPr>
            <p:cNvPr id="22" name="Straight Connector 21"/>
            <p:cNvCxnSpPr/>
            <p:nvPr/>
          </p:nvCxnSpPr>
          <p:spPr>
            <a:xfrm>
              <a:off x="4762500" y="3352800"/>
              <a:ext cx="1716024" cy="39624"/>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277100" y="1638300"/>
              <a:ext cx="0" cy="99060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77100" y="4076700"/>
              <a:ext cx="0" cy="121920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grpSp>
          <p:nvGrpSpPr>
            <p:cNvPr id="3075" name="Group 3074"/>
            <p:cNvGrpSpPr/>
            <p:nvPr/>
          </p:nvGrpSpPr>
          <p:grpSpPr>
            <a:xfrm>
              <a:off x="6134100" y="2552700"/>
              <a:ext cx="1600200" cy="1600200"/>
              <a:chOff x="6134100" y="2552700"/>
              <a:chExt cx="1600200" cy="1600200"/>
            </a:xfrm>
          </p:grpSpPr>
          <p:sp>
            <p:nvSpPr>
              <p:cNvPr id="25" name="Oval 24"/>
              <p:cNvSpPr/>
              <p:nvPr/>
            </p:nvSpPr>
            <p:spPr>
              <a:xfrm>
                <a:off x="6134100" y="2552700"/>
                <a:ext cx="1600200" cy="1600200"/>
              </a:xfrm>
              <a:prstGeom prst="ellipse">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6478524" y="2897124"/>
                <a:ext cx="0" cy="99060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478524" y="2628900"/>
                <a:ext cx="798576" cy="53340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78524" y="3581400"/>
                <a:ext cx="798576" cy="49530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073" name="Straight Arrow Connector 3072"/>
              <p:cNvCxnSpPr/>
              <p:nvPr/>
            </p:nvCxnSpPr>
            <p:spPr>
              <a:xfrm flipH="1" flipV="1">
                <a:off x="6877812" y="3811524"/>
                <a:ext cx="284988" cy="188976"/>
              </a:xfrm>
              <a:prstGeom prst="straightConnector1">
                <a:avLst/>
              </a:prstGeom>
              <a:ln w="5715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6120182" y="1205355"/>
              <a:ext cx="789662" cy="1151034"/>
            </a:xfrm>
            <a:prstGeom prst="rect">
              <a:avLst/>
            </a:prstGeom>
            <a:noFill/>
          </p:spPr>
          <p:txBody>
            <a:bodyPr wrap="none" rtlCol="0">
              <a:spAutoFit/>
            </a:bodyPr>
            <a:lstStyle/>
            <a:p>
              <a:r>
                <a:rPr lang="en-US" sz="4000" b="1" dirty="0"/>
                <a:t>C</a:t>
              </a:r>
            </a:p>
          </p:txBody>
        </p:sp>
        <p:sp>
          <p:nvSpPr>
            <p:cNvPr id="40" name="TextBox 39"/>
            <p:cNvSpPr txBox="1"/>
            <p:nvPr/>
          </p:nvSpPr>
          <p:spPr>
            <a:xfrm>
              <a:off x="4328364" y="3372610"/>
              <a:ext cx="817447" cy="1151034"/>
            </a:xfrm>
            <a:prstGeom prst="rect">
              <a:avLst/>
            </a:prstGeom>
            <a:noFill/>
          </p:spPr>
          <p:txBody>
            <a:bodyPr wrap="none" rtlCol="0">
              <a:spAutoFit/>
            </a:bodyPr>
            <a:lstStyle/>
            <a:p>
              <a:r>
                <a:rPr lang="en-US" sz="4000" b="1" dirty="0"/>
                <a:t>B</a:t>
              </a:r>
            </a:p>
          </p:txBody>
        </p:sp>
        <p:sp>
          <p:nvSpPr>
            <p:cNvPr id="41" name="TextBox 40"/>
            <p:cNvSpPr txBox="1"/>
            <p:nvPr/>
          </p:nvSpPr>
          <p:spPr>
            <a:xfrm>
              <a:off x="6384155" y="4491783"/>
              <a:ext cx="684275" cy="1151034"/>
            </a:xfrm>
            <a:prstGeom prst="rect">
              <a:avLst/>
            </a:prstGeom>
            <a:noFill/>
          </p:spPr>
          <p:txBody>
            <a:bodyPr wrap="square" rtlCol="0">
              <a:spAutoFit/>
            </a:bodyPr>
            <a:lstStyle/>
            <a:p>
              <a:r>
                <a:rPr lang="en-US" sz="4000" b="1" dirty="0"/>
                <a:t>E</a:t>
              </a:r>
            </a:p>
          </p:txBody>
        </p:sp>
      </p:grpSp>
      <p:sp>
        <p:nvSpPr>
          <p:cNvPr id="44" name="TextBox 43"/>
          <p:cNvSpPr txBox="1"/>
          <p:nvPr/>
        </p:nvSpPr>
        <p:spPr>
          <a:xfrm>
            <a:off x="1963935" y="5393784"/>
            <a:ext cx="2803140" cy="584775"/>
          </a:xfrm>
          <a:prstGeom prst="rect">
            <a:avLst/>
          </a:prstGeom>
          <a:noFill/>
        </p:spPr>
        <p:txBody>
          <a:bodyPr wrap="none" rtlCol="0">
            <a:spAutoFit/>
          </a:bodyPr>
          <a:lstStyle/>
          <a:p>
            <a:r>
              <a:rPr lang="en-US" sz="3200" dirty="0"/>
              <a:t>n-p-n Transistor</a:t>
            </a:r>
          </a:p>
        </p:txBody>
      </p:sp>
      <p:sp>
        <p:nvSpPr>
          <p:cNvPr id="46" name="TextBox 45"/>
          <p:cNvSpPr txBox="1"/>
          <p:nvPr/>
        </p:nvSpPr>
        <p:spPr>
          <a:xfrm>
            <a:off x="6493351" y="5393784"/>
            <a:ext cx="2803140" cy="584775"/>
          </a:xfrm>
          <a:prstGeom prst="rect">
            <a:avLst/>
          </a:prstGeom>
          <a:noFill/>
        </p:spPr>
        <p:txBody>
          <a:bodyPr wrap="none" rtlCol="0">
            <a:spAutoFit/>
          </a:bodyPr>
          <a:lstStyle/>
          <a:p>
            <a:r>
              <a:rPr lang="en-US" sz="3200" dirty="0"/>
              <a:t>p-n-p Transistor</a:t>
            </a:r>
          </a:p>
        </p:txBody>
      </p:sp>
      <p:pic>
        <p:nvPicPr>
          <p:cNvPr id="3080" name="Picture 3" descr="Untitled%20art%205"/>
          <p:cNvPicPr>
            <a:picLocks noChangeAspect="1" noChangeArrowheads="1"/>
          </p:cNvPicPr>
          <p:nvPr/>
        </p:nvPicPr>
        <p:blipFill rotWithShape="1">
          <a:blip r:embed="rId2">
            <a:extLst>
              <a:ext uri="{28A0092B-C50C-407E-A947-70E740481C1C}">
                <a14:useLocalDpi xmlns:a14="http://schemas.microsoft.com/office/drawing/2010/main" val="0"/>
              </a:ext>
            </a:extLst>
          </a:blip>
          <a:srcRect r="54545" b="9655"/>
          <a:stretch/>
        </p:blipFill>
        <p:spPr bwMode="auto">
          <a:xfrm>
            <a:off x="1908896" y="899346"/>
            <a:ext cx="3052164" cy="201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4" descr="Untitled%20art%205"/>
          <p:cNvPicPr>
            <a:picLocks noChangeAspect="1" noChangeArrowheads="1"/>
          </p:cNvPicPr>
          <p:nvPr/>
        </p:nvPicPr>
        <p:blipFill rotWithShape="1">
          <a:blip r:embed="rId3">
            <a:extLst>
              <a:ext uri="{28A0092B-C50C-407E-A947-70E740481C1C}">
                <a14:useLocalDpi xmlns:a14="http://schemas.microsoft.com/office/drawing/2010/main" val="0"/>
              </a:ext>
            </a:extLst>
          </a:blip>
          <a:srcRect r="56348" b="12322"/>
          <a:stretch/>
        </p:blipFill>
        <p:spPr bwMode="auto">
          <a:xfrm>
            <a:off x="6118362" y="866940"/>
            <a:ext cx="2970753" cy="188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3" name="Rectangle 32"/>
              <p:cNvSpPr/>
              <p:nvPr/>
            </p:nvSpPr>
            <p:spPr>
              <a:xfrm>
                <a:off x="4699379" y="5978558"/>
                <a:ext cx="1973810" cy="606384"/>
              </a:xfrm>
              <a:prstGeom prst="rect">
                <a:avLst/>
              </a:prstGeom>
            </p:spPr>
            <p:txBody>
              <a:bodyPr wrap="none">
                <a:spAutoFit/>
              </a:bodyPr>
              <a:lstStyle/>
              <a:p>
                <a14:m>
                  <m:oMath xmlns:m="http://schemas.openxmlformats.org/officeDocument/2006/math">
                    <m:sSub>
                      <m:sSubPr>
                        <m:ctrlPr>
                          <a:rPr lang="en-US" sz="3200" i="1">
                            <a:solidFill>
                              <a:srgbClr val="FF0000"/>
                            </a:solidFill>
                            <a:latin typeface="Cambria Math" panose="02040503050406030204" pitchFamily="18" charset="0"/>
                          </a:rPr>
                        </m:ctrlPr>
                      </m:sSubPr>
                      <m:e>
                        <m:r>
                          <a:rPr lang="en-US" sz="3200" i="1">
                            <a:solidFill>
                              <a:srgbClr val="FF0000"/>
                            </a:solidFill>
                            <a:latin typeface="Cambria Math"/>
                          </a:rPr>
                          <m:t>𝐼</m:t>
                        </m:r>
                      </m:e>
                      <m:sub>
                        <m:r>
                          <a:rPr lang="en-US" sz="3200" i="1">
                            <a:solidFill>
                              <a:srgbClr val="FF0000"/>
                            </a:solidFill>
                            <a:latin typeface="Cambria Math"/>
                          </a:rPr>
                          <m:t>𝐸</m:t>
                        </m:r>
                      </m:sub>
                    </m:sSub>
                  </m:oMath>
                </a14:m>
                <a:r>
                  <a:rPr lang="bn-BD" sz="3200" dirty="0">
                    <a:solidFill>
                      <a:srgbClr val="FF0000"/>
                    </a:solidFill>
                    <a:latin typeface="Century Gothic"/>
                  </a:rPr>
                  <a:t>=</a:t>
                </a:r>
                <a:r>
                  <a:rPr lang="en-US" sz="3200" dirty="0">
                    <a:solidFill>
                      <a:srgbClr val="FF0000"/>
                    </a:solidFill>
                    <a:latin typeface="Century Gothic"/>
                  </a:rPr>
                  <a:t> </a:t>
                </a:r>
                <a14:m>
                  <m:oMath xmlns:m="http://schemas.openxmlformats.org/officeDocument/2006/math">
                    <m:sSub>
                      <m:sSubPr>
                        <m:ctrlPr>
                          <a:rPr lang="en-US" sz="3200" i="1">
                            <a:solidFill>
                              <a:srgbClr val="FF0000"/>
                            </a:solidFill>
                            <a:latin typeface="Cambria Math" panose="02040503050406030204" pitchFamily="18" charset="0"/>
                          </a:rPr>
                        </m:ctrlPr>
                      </m:sSubPr>
                      <m:e>
                        <m:r>
                          <a:rPr lang="en-US" sz="3200" i="1">
                            <a:solidFill>
                              <a:srgbClr val="FF0000"/>
                            </a:solidFill>
                            <a:latin typeface="Cambria Math"/>
                          </a:rPr>
                          <m:t>𝐼</m:t>
                        </m:r>
                      </m:e>
                      <m:sub>
                        <m:r>
                          <a:rPr lang="en-US" sz="3200" i="1">
                            <a:solidFill>
                              <a:srgbClr val="FF0000"/>
                            </a:solidFill>
                            <a:latin typeface="Cambria Math"/>
                          </a:rPr>
                          <m:t>𝐵</m:t>
                        </m:r>
                      </m:sub>
                    </m:sSub>
                  </m:oMath>
                </a14:m>
                <a:r>
                  <a:rPr lang="bn-BD" sz="3200" dirty="0">
                    <a:solidFill>
                      <a:srgbClr val="FF0000"/>
                    </a:solidFill>
                    <a:latin typeface="Century Gothic"/>
                  </a:rPr>
                  <a:t>+</a:t>
                </a:r>
                <a:r>
                  <a:rPr lang="en-US" sz="3200" dirty="0">
                    <a:solidFill>
                      <a:srgbClr val="FF0000"/>
                    </a:solidFill>
                    <a:latin typeface="Century Gothic"/>
                  </a:rPr>
                  <a:t> </a:t>
                </a:r>
                <a14:m>
                  <m:oMath xmlns:m="http://schemas.openxmlformats.org/officeDocument/2006/math">
                    <m:sSub>
                      <m:sSubPr>
                        <m:ctrlPr>
                          <a:rPr lang="en-US" sz="3200" i="1">
                            <a:solidFill>
                              <a:srgbClr val="FF0000"/>
                            </a:solidFill>
                            <a:latin typeface="Cambria Math" panose="02040503050406030204" pitchFamily="18" charset="0"/>
                          </a:rPr>
                        </m:ctrlPr>
                      </m:sSubPr>
                      <m:e>
                        <m:r>
                          <a:rPr lang="en-US" sz="3200" i="1">
                            <a:solidFill>
                              <a:srgbClr val="FF0000"/>
                            </a:solidFill>
                            <a:latin typeface="Cambria Math"/>
                          </a:rPr>
                          <m:t>𝐼</m:t>
                        </m:r>
                      </m:e>
                      <m:sub>
                        <m:r>
                          <a:rPr lang="en-US" sz="3200" i="1">
                            <a:solidFill>
                              <a:srgbClr val="FF0000"/>
                            </a:solidFill>
                            <a:latin typeface="Cambria Math"/>
                          </a:rPr>
                          <m:t>𝑐</m:t>
                        </m:r>
                        <m:r>
                          <a:rPr lang="bn-BD" sz="3200" i="1">
                            <a:solidFill>
                              <a:srgbClr val="FF0000"/>
                            </a:solidFill>
                            <a:latin typeface="Cambria Math"/>
                          </a:rPr>
                          <m:t>,</m:t>
                        </m:r>
                      </m:sub>
                    </m:sSub>
                  </m:oMath>
                </a14:m>
                <a:endParaRPr lang="en-US" sz="3200" dirty="0">
                  <a:solidFill>
                    <a:srgbClr val="FF0000"/>
                  </a:solidFill>
                  <a:latin typeface="Century Gothic"/>
                </a:endParaRPr>
              </a:p>
            </p:txBody>
          </p:sp>
        </mc:Choice>
        <mc:Fallback xmlns="">
          <p:sp>
            <p:nvSpPr>
              <p:cNvPr id="33" name="Rectangle 32"/>
              <p:cNvSpPr>
                <a:spLocks noRot="1" noChangeAspect="1" noMove="1" noResize="1" noEditPoints="1" noAdjustHandles="1" noChangeArrowheads="1" noChangeShapeType="1" noTextEdit="1"/>
              </p:cNvSpPr>
              <p:nvPr/>
            </p:nvSpPr>
            <p:spPr>
              <a:xfrm>
                <a:off x="4699379" y="5978558"/>
                <a:ext cx="1973810" cy="606384"/>
              </a:xfrm>
              <a:prstGeom prst="rect">
                <a:avLst/>
              </a:prstGeom>
              <a:blipFill>
                <a:blip r:embed="rId4"/>
                <a:stretch>
                  <a:fillRect t="-14141" b="-28283"/>
                </a:stretch>
              </a:blipFill>
            </p:spPr>
            <p:txBody>
              <a:bodyPr/>
              <a:lstStyle/>
              <a:p>
                <a:r>
                  <a:rPr lang="en-US">
                    <a:noFill/>
                  </a:rPr>
                  <a:t> </a:t>
                </a:r>
              </a:p>
            </p:txBody>
          </p:sp>
        </mc:Fallback>
      </mc:AlternateContent>
    </p:spTree>
    <p:extLst>
      <p:ext uri="{BB962C8B-B14F-4D97-AF65-F5344CB8AC3E}">
        <p14:creationId xmlns:p14="http://schemas.microsoft.com/office/powerpoint/2010/main" val="12482183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heel(1)">
                                      <p:cBhvr>
                                        <p:cTn id="7" dur="2000"/>
                                        <p:tgtEl>
                                          <p:spTgt spid="307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heel(1)">
                                      <p:cBhvr>
                                        <p:cTn id="10" dur="2000"/>
                                        <p:tgtEl>
                                          <p:spTgt spid="44"/>
                                        </p:tgtEl>
                                      </p:cBhvr>
                                    </p:animEffect>
                                  </p:childTnLst>
                                </p:cTn>
                              </p:par>
                              <p:par>
                                <p:cTn id="11" presetID="21" presetClass="entr" presetSubtype="1" fill="hold" nodeType="withEffect">
                                  <p:stCondLst>
                                    <p:cond delay="0"/>
                                  </p:stCondLst>
                                  <p:childTnLst>
                                    <p:set>
                                      <p:cBhvr>
                                        <p:cTn id="12" dur="1" fill="hold">
                                          <p:stCondLst>
                                            <p:cond delay="0"/>
                                          </p:stCondLst>
                                        </p:cTn>
                                        <p:tgtEl>
                                          <p:spTgt spid="3081"/>
                                        </p:tgtEl>
                                        <p:attrNameLst>
                                          <p:attrName>style.visibility</p:attrName>
                                        </p:attrNameLst>
                                      </p:cBhvr>
                                      <p:to>
                                        <p:strVal val="visible"/>
                                      </p:to>
                                    </p:set>
                                    <p:animEffect transition="in" filter="wheel(1)">
                                      <p:cBhvr>
                                        <p:cTn id="13" dur="2000"/>
                                        <p:tgtEl>
                                          <p:spTgt spid="308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heel(1)">
                                      <p:cBhvr>
                                        <p:cTn id="18" dur="2000"/>
                                        <p:tgtEl>
                                          <p:spTgt spid="3078"/>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heel(1)">
                                      <p:cBhvr>
                                        <p:cTn id="21" dur="2000"/>
                                        <p:tgtEl>
                                          <p:spTgt spid="46"/>
                                        </p:tgtEl>
                                      </p:cBhvr>
                                    </p:animEffect>
                                  </p:childTnLst>
                                </p:cTn>
                              </p:par>
                              <p:par>
                                <p:cTn id="22" presetID="21" presetClass="entr" presetSubtype="1"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wheel(1)">
                                      <p:cBhvr>
                                        <p:cTn id="24" dur="2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304801"/>
            <a:ext cx="82296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i="1" dirty="0" err="1">
                <a:solidFill>
                  <a:srgbClr val="00B050"/>
                </a:solidFill>
                <a:effectLst>
                  <a:outerShdw blurRad="38100" dist="38100" dir="2700000" algn="tl">
                    <a:srgbClr val="000000">
                      <a:alpha val="43137"/>
                    </a:srgbClr>
                  </a:outerShdw>
                </a:effectLst>
                <a:latin typeface="NikoshBAN" pitchFamily="2" charset="0"/>
                <a:cs typeface="NikoshBAN" pitchFamily="2" charset="0"/>
              </a:rPr>
              <a:t>বর্তমানে</a:t>
            </a:r>
            <a:r>
              <a:rPr lang="en-US" sz="3200" b="1" i="1" dirty="0">
                <a:solidFill>
                  <a:srgbClr val="00B050"/>
                </a:solidFill>
                <a:effectLst>
                  <a:outerShdw blurRad="38100" dist="38100" dir="2700000" algn="tl">
                    <a:srgbClr val="000000">
                      <a:alpha val="43137"/>
                    </a:srgbClr>
                  </a:outerShdw>
                </a:effectLst>
                <a:latin typeface="NikoshBAN" pitchFamily="2" charset="0"/>
                <a:cs typeface="NikoshBAN" pitchFamily="2" charset="0"/>
              </a:rPr>
              <a:t> </a:t>
            </a:r>
            <a:r>
              <a:rPr lang="en-US" sz="3200" b="1" i="1" dirty="0" err="1">
                <a:solidFill>
                  <a:srgbClr val="00B050"/>
                </a:solidFill>
                <a:effectLst>
                  <a:outerShdw blurRad="38100" dist="38100" dir="2700000" algn="tl">
                    <a:srgbClr val="000000">
                      <a:alpha val="43137"/>
                    </a:srgbClr>
                  </a:outerShdw>
                </a:effectLst>
                <a:latin typeface="NikoshBAN" pitchFamily="2" charset="0"/>
                <a:cs typeface="NikoshBAN" pitchFamily="2" charset="0"/>
              </a:rPr>
              <a:t>তথ্য</a:t>
            </a:r>
            <a:r>
              <a:rPr lang="en-US" sz="3200" b="1" i="1" dirty="0">
                <a:solidFill>
                  <a:srgbClr val="00B050"/>
                </a:solidFill>
                <a:effectLst>
                  <a:outerShdw blurRad="38100" dist="38100" dir="2700000" algn="tl">
                    <a:srgbClr val="000000">
                      <a:alpha val="43137"/>
                    </a:srgbClr>
                  </a:outerShdw>
                </a:effectLst>
                <a:latin typeface="NikoshBAN" pitchFamily="2" charset="0"/>
                <a:cs typeface="NikoshBAN" pitchFamily="2" charset="0"/>
              </a:rPr>
              <a:t> </a:t>
            </a:r>
            <a:r>
              <a:rPr lang="en-US" sz="3200" b="1" i="1" dirty="0" err="1">
                <a:solidFill>
                  <a:srgbClr val="00B050"/>
                </a:solidFill>
                <a:effectLst>
                  <a:outerShdw blurRad="38100" dist="38100" dir="2700000" algn="tl">
                    <a:srgbClr val="000000">
                      <a:alpha val="43137"/>
                    </a:srgbClr>
                  </a:outerShdw>
                </a:effectLst>
                <a:latin typeface="NikoshBAN" pitchFamily="2" charset="0"/>
                <a:cs typeface="NikoshBAN" pitchFamily="2" charset="0"/>
              </a:rPr>
              <a:t>আদান</a:t>
            </a:r>
            <a:r>
              <a:rPr lang="en-US" sz="3200" b="1" i="1" dirty="0">
                <a:solidFill>
                  <a:srgbClr val="00B050"/>
                </a:solidFill>
                <a:effectLst>
                  <a:outerShdw blurRad="38100" dist="38100" dir="2700000" algn="tl">
                    <a:srgbClr val="000000">
                      <a:alpha val="43137"/>
                    </a:srgbClr>
                  </a:outerShdw>
                </a:effectLst>
                <a:latin typeface="NikoshBAN" pitchFamily="2" charset="0"/>
                <a:cs typeface="NikoshBAN" pitchFamily="2" charset="0"/>
              </a:rPr>
              <a:t> </a:t>
            </a:r>
            <a:r>
              <a:rPr lang="en-US" sz="3200" b="1" i="1" dirty="0" err="1">
                <a:solidFill>
                  <a:srgbClr val="00B050"/>
                </a:solidFill>
                <a:effectLst>
                  <a:outerShdw blurRad="38100" dist="38100" dir="2700000" algn="tl">
                    <a:srgbClr val="000000">
                      <a:alpha val="43137"/>
                    </a:srgbClr>
                  </a:outerShdw>
                </a:effectLst>
                <a:latin typeface="NikoshBAN" pitchFamily="2" charset="0"/>
                <a:cs typeface="NikoshBAN" pitchFamily="2" charset="0"/>
              </a:rPr>
              <a:t>প্রদানের</a:t>
            </a:r>
            <a:r>
              <a:rPr lang="en-US" sz="3200" b="1" i="1" dirty="0">
                <a:solidFill>
                  <a:srgbClr val="00B050"/>
                </a:solidFill>
                <a:effectLst>
                  <a:outerShdw blurRad="38100" dist="38100" dir="2700000" algn="tl">
                    <a:srgbClr val="000000">
                      <a:alpha val="43137"/>
                    </a:srgbClr>
                  </a:outerShdw>
                </a:effectLst>
                <a:latin typeface="NikoshBAN" pitchFamily="2" charset="0"/>
                <a:cs typeface="NikoshBAN" pitchFamily="2" charset="0"/>
              </a:rPr>
              <a:t> জন্য আমরা </a:t>
            </a:r>
            <a:r>
              <a:rPr lang="en-US" sz="3200" b="1" i="1" dirty="0" err="1">
                <a:solidFill>
                  <a:srgbClr val="00B050"/>
                </a:solidFill>
                <a:effectLst>
                  <a:outerShdw blurRad="38100" dist="38100" dir="2700000" algn="tl">
                    <a:srgbClr val="000000">
                      <a:alpha val="43137"/>
                    </a:srgbClr>
                  </a:outerShdw>
                </a:effectLst>
                <a:latin typeface="NikoshBAN" pitchFamily="2" charset="0"/>
                <a:cs typeface="NikoshBAN" pitchFamily="2" charset="0"/>
              </a:rPr>
              <a:t>প্রযুক্তি</a:t>
            </a:r>
            <a:r>
              <a:rPr lang="en-US" sz="3200" b="1" i="1" dirty="0">
                <a:solidFill>
                  <a:srgbClr val="00B050"/>
                </a:solidFill>
                <a:effectLst>
                  <a:outerShdw blurRad="38100" dist="38100" dir="2700000" algn="tl">
                    <a:srgbClr val="000000">
                      <a:alpha val="43137"/>
                    </a:srgbClr>
                  </a:outerShdw>
                </a:effectLst>
                <a:latin typeface="NikoshBAN" pitchFamily="2" charset="0"/>
                <a:cs typeface="NikoshBAN" pitchFamily="2" charset="0"/>
              </a:rPr>
              <a:t> ব্যবহার </a:t>
            </a:r>
            <a:r>
              <a:rPr lang="en-US" sz="3200" b="1" i="1" dirty="0" err="1">
                <a:solidFill>
                  <a:srgbClr val="00B050"/>
                </a:solidFill>
                <a:effectLst>
                  <a:outerShdw blurRad="38100" dist="38100" dir="2700000" algn="tl">
                    <a:srgbClr val="000000">
                      <a:alpha val="43137"/>
                    </a:srgbClr>
                  </a:outerShdw>
                </a:effectLst>
                <a:latin typeface="NikoshBAN" pitchFamily="2" charset="0"/>
                <a:cs typeface="NikoshBAN" pitchFamily="2" charset="0"/>
              </a:rPr>
              <a:t>করি</a:t>
            </a:r>
            <a:r>
              <a:rPr lang="en-US" sz="3200" b="1" i="1" dirty="0">
                <a:solidFill>
                  <a:srgbClr val="00B050"/>
                </a:solidFill>
                <a:effectLst>
                  <a:outerShdw blurRad="38100" dist="38100" dir="2700000" algn="tl">
                    <a:srgbClr val="000000">
                      <a:alpha val="43137"/>
                    </a:srgbClr>
                  </a:outerShdw>
                </a:effectLst>
                <a:latin typeface="NikoshBAN" pitchFamily="2" charset="0"/>
                <a:cs typeface="NikoshBAN" pitchFamily="2" charset="0"/>
              </a:rPr>
              <a:t> </a:t>
            </a:r>
          </a:p>
        </p:txBody>
      </p:sp>
      <p:pic>
        <p:nvPicPr>
          <p:cNvPr id="3" name="Picture 2" descr="mobile.jpg"/>
          <p:cNvPicPr>
            <a:picLocks noChangeAspect="1"/>
          </p:cNvPicPr>
          <p:nvPr/>
        </p:nvPicPr>
        <p:blipFill>
          <a:blip r:embed="rId2"/>
          <a:stretch>
            <a:fillRect/>
          </a:stretch>
        </p:blipFill>
        <p:spPr>
          <a:xfrm>
            <a:off x="5181601" y="1143001"/>
            <a:ext cx="2143125" cy="2143125"/>
          </a:xfrm>
          <a:prstGeom prst="rect">
            <a:avLst/>
          </a:prstGeom>
        </p:spPr>
      </p:pic>
      <p:pic>
        <p:nvPicPr>
          <p:cNvPr id="4" name="Picture 3" descr="phone2.jpeg"/>
          <p:cNvPicPr>
            <a:picLocks noChangeAspect="1"/>
          </p:cNvPicPr>
          <p:nvPr/>
        </p:nvPicPr>
        <p:blipFill>
          <a:blip r:embed="rId3" cstate="print"/>
          <a:stretch>
            <a:fillRect/>
          </a:stretch>
        </p:blipFill>
        <p:spPr>
          <a:xfrm>
            <a:off x="4495801" y="3810000"/>
            <a:ext cx="2581275" cy="1828800"/>
          </a:xfrm>
          <a:prstGeom prst="rect">
            <a:avLst/>
          </a:prstGeom>
        </p:spPr>
      </p:pic>
      <p:pic>
        <p:nvPicPr>
          <p:cNvPr id="5" name="Picture 4" descr="phone3.gif"/>
          <p:cNvPicPr>
            <a:picLocks noChangeAspect="1"/>
          </p:cNvPicPr>
          <p:nvPr/>
        </p:nvPicPr>
        <p:blipFill>
          <a:blip r:embed="rId4"/>
          <a:stretch>
            <a:fillRect/>
          </a:stretch>
        </p:blipFill>
        <p:spPr>
          <a:xfrm>
            <a:off x="1981200" y="3619018"/>
            <a:ext cx="2362201" cy="2172183"/>
          </a:xfrm>
          <a:prstGeom prst="rect">
            <a:avLst/>
          </a:prstGeom>
        </p:spPr>
      </p:pic>
      <p:sp>
        <p:nvSpPr>
          <p:cNvPr id="7" name="Rectangle 6"/>
          <p:cNvSpPr/>
          <p:nvPr/>
        </p:nvSpPr>
        <p:spPr>
          <a:xfrm>
            <a:off x="7848600" y="1905000"/>
            <a:ext cx="2438400" cy="411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err="1">
                <a:solidFill>
                  <a:schemeClr val="tx1"/>
                </a:solidFill>
                <a:latin typeface="NikoshBAN" pitchFamily="2" charset="0"/>
                <a:cs typeface="NikoshBAN" pitchFamily="2" charset="0"/>
              </a:rPr>
              <a:t>দূরের</a:t>
            </a:r>
            <a:r>
              <a:rPr lang="en-US" sz="3600" dirty="0">
                <a:solidFill>
                  <a:schemeClr val="tx1"/>
                </a:solidFill>
                <a:latin typeface="NikoshBAN" pitchFamily="2" charset="0"/>
                <a:cs typeface="NikoshBAN" pitchFamily="2" charset="0"/>
              </a:rPr>
              <a:t> </a:t>
            </a:r>
            <a:r>
              <a:rPr lang="en-US" sz="3600" dirty="0" err="1">
                <a:solidFill>
                  <a:schemeClr val="tx1"/>
                </a:solidFill>
                <a:latin typeface="NikoshBAN" pitchFamily="2" charset="0"/>
                <a:cs typeface="NikoshBAN" pitchFamily="2" charset="0"/>
              </a:rPr>
              <a:t>কারো</a:t>
            </a:r>
            <a:r>
              <a:rPr lang="en-US" sz="3600" dirty="0">
                <a:solidFill>
                  <a:schemeClr val="tx1"/>
                </a:solidFill>
                <a:latin typeface="NikoshBAN" pitchFamily="2" charset="0"/>
                <a:cs typeface="NikoshBAN" pitchFamily="2" charset="0"/>
              </a:rPr>
              <a:t> </a:t>
            </a:r>
            <a:r>
              <a:rPr lang="en-US" sz="3600" dirty="0" err="1">
                <a:solidFill>
                  <a:schemeClr val="tx1"/>
                </a:solidFill>
                <a:latin typeface="NikoshBAN" pitchFamily="2" charset="0"/>
                <a:cs typeface="NikoshBAN" pitchFamily="2" charset="0"/>
              </a:rPr>
              <a:t>সাথে</a:t>
            </a:r>
            <a:r>
              <a:rPr lang="en-US" sz="3600" dirty="0">
                <a:solidFill>
                  <a:schemeClr val="tx1"/>
                </a:solidFill>
                <a:latin typeface="NikoshBAN" pitchFamily="2" charset="0"/>
                <a:cs typeface="NikoshBAN" pitchFamily="2" charset="0"/>
              </a:rPr>
              <a:t> </a:t>
            </a:r>
            <a:r>
              <a:rPr lang="en-US" sz="3600" dirty="0" err="1">
                <a:solidFill>
                  <a:schemeClr val="tx1"/>
                </a:solidFill>
                <a:latin typeface="NikoshBAN" pitchFamily="2" charset="0"/>
                <a:cs typeface="NikoshBAN" pitchFamily="2" charset="0"/>
              </a:rPr>
              <a:t>কথা</a:t>
            </a:r>
            <a:r>
              <a:rPr lang="en-US" sz="3600" dirty="0">
                <a:solidFill>
                  <a:schemeClr val="tx1"/>
                </a:solidFill>
                <a:latin typeface="NikoshBAN" pitchFamily="2" charset="0"/>
                <a:cs typeface="NikoshBAN" pitchFamily="2" charset="0"/>
              </a:rPr>
              <a:t> </a:t>
            </a:r>
            <a:r>
              <a:rPr lang="en-US" sz="3600" dirty="0" err="1">
                <a:solidFill>
                  <a:schemeClr val="tx1"/>
                </a:solidFill>
                <a:latin typeface="NikoshBAN" pitchFamily="2" charset="0"/>
                <a:cs typeface="NikoshBAN" pitchFamily="2" charset="0"/>
              </a:rPr>
              <a:t>বলার</a:t>
            </a:r>
            <a:r>
              <a:rPr lang="en-US" sz="3600" dirty="0">
                <a:solidFill>
                  <a:schemeClr val="tx1"/>
                </a:solidFill>
                <a:latin typeface="NikoshBAN" pitchFamily="2" charset="0"/>
                <a:cs typeface="NikoshBAN" pitchFamily="2" charset="0"/>
              </a:rPr>
              <a:t> জন্য আমরা </a:t>
            </a:r>
            <a:r>
              <a:rPr lang="en-US" sz="3600" dirty="0" err="1">
                <a:solidFill>
                  <a:schemeClr val="tx1"/>
                </a:solidFill>
                <a:latin typeface="NikoshBAN" pitchFamily="2" charset="0"/>
                <a:cs typeface="NikoshBAN" pitchFamily="2" charset="0"/>
              </a:rPr>
              <a:t>মোবাইল</a:t>
            </a:r>
            <a:r>
              <a:rPr lang="en-US" sz="3600" dirty="0">
                <a:solidFill>
                  <a:schemeClr val="tx1"/>
                </a:solidFill>
                <a:latin typeface="NikoshBAN" pitchFamily="2" charset="0"/>
                <a:cs typeface="NikoshBAN" pitchFamily="2" charset="0"/>
              </a:rPr>
              <a:t> </a:t>
            </a:r>
            <a:r>
              <a:rPr lang="en-US" sz="3600" dirty="0" err="1">
                <a:solidFill>
                  <a:schemeClr val="tx1"/>
                </a:solidFill>
                <a:latin typeface="NikoshBAN" pitchFamily="2" charset="0"/>
                <a:cs typeface="NikoshBAN" pitchFamily="2" charset="0"/>
              </a:rPr>
              <a:t>বা</a:t>
            </a:r>
            <a:r>
              <a:rPr lang="en-US" sz="3600" dirty="0">
                <a:solidFill>
                  <a:schemeClr val="tx1"/>
                </a:solidFill>
                <a:latin typeface="NikoshBAN" pitchFamily="2" charset="0"/>
                <a:cs typeface="NikoshBAN" pitchFamily="2" charset="0"/>
              </a:rPr>
              <a:t> </a:t>
            </a:r>
            <a:r>
              <a:rPr lang="en-US" sz="3600" dirty="0" err="1">
                <a:solidFill>
                  <a:schemeClr val="tx1"/>
                </a:solidFill>
                <a:latin typeface="NikoshBAN" pitchFamily="2" charset="0"/>
                <a:cs typeface="NikoshBAN" pitchFamily="2" charset="0"/>
              </a:rPr>
              <a:t>টেলিফোন</a:t>
            </a:r>
            <a:r>
              <a:rPr lang="en-US" sz="3600" dirty="0">
                <a:solidFill>
                  <a:schemeClr val="tx1"/>
                </a:solidFill>
                <a:latin typeface="NikoshBAN" pitchFamily="2" charset="0"/>
                <a:cs typeface="NikoshBAN" pitchFamily="2" charset="0"/>
              </a:rPr>
              <a:t> ব্যবহার </a:t>
            </a:r>
            <a:r>
              <a:rPr lang="en-US" sz="3600" dirty="0" err="1">
                <a:solidFill>
                  <a:schemeClr val="tx1"/>
                </a:solidFill>
                <a:latin typeface="NikoshBAN" pitchFamily="2" charset="0"/>
                <a:cs typeface="NikoshBAN" pitchFamily="2" charset="0"/>
              </a:rPr>
              <a:t>করি</a:t>
            </a:r>
            <a:r>
              <a:rPr lang="en-US" sz="3600" dirty="0">
                <a:solidFill>
                  <a:schemeClr val="tx1"/>
                </a:solidFill>
                <a:latin typeface="NikoshBAN" pitchFamily="2" charset="0"/>
                <a:cs typeface="NikoshBAN" pitchFamily="2" charset="0"/>
              </a:rPr>
              <a:t> । </a:t>
            </a:r>
          </a:p>
        </p:txBody>
      </p:sp>
      <p:sp>
        <p:nvSpPr>
          <p:cNvPr id="8" name="Right Arrow 7"/>
          <p:cNvSpPr/>
          <p:nvPr/>
        </p:nvSpPr>
        <p:spPr>
          <a:xfrm>
            <a:off x="2133600" y="1295400"/>
            <a:ext cx="3200400" cy="1447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solidFill>
                  <a:schemeClr val="tx1"/>
                </a:solidFill>
                <a:latin typeface="NikoshBAN" pitchFamily="2" charset="0"/>
                <a:cs typeface="NikoshBAN" pitchFamily="2" charset="0"/>
              </a:rPr>
              <a:t>এই </a:t>
            </a:r>
            <a:r>
              <a:rPr lang="en-US" sz="3200" dirty="0" err="1">
                <a:solidFill>
                  <a:schemeClr val="tx1"/>
                </a:solidFill>
                <a:latin typeface="NikoshBAN" pitchFamily="2" charset="0"/>
                <a:cs typeface="NikoshBAN" pitchFamily="2" charset="0"/>
              </a:rPr>
              <a:t>যন্ত্রটির</a:t>
            </a:r>
            <a:r>
              <a:rPr lang="en-US" sz="3200" dirty="0">
                <a:solidFill>
                  <a:schemeClr val="tx1"/>
                </a:solidFill>
                <a:latin typeface="NikoshBAN" pitchFamily="2" charset="0"/>
                <a:cs typeface="NikoshBAN" pitchFamily="2" charset="0"/>
              </a:rPr>
              <a:t> </a:t>
            </a:r>
            <a:r>
              <a:rPr lang="en-US" sz="3200" dirty="0" err="1">
                <a:solidFill>
                  <a:schemeClr val="tx1"/>
                </a:solidFill>
                <a:latin typeface="NikoshBAN" pitchFamily="2" charset="0"/>
                <a:cs typeface="NikoshBAN" pitchFamily="2" charset="0"/>
              </a:rPr>
              <a:t>নাম</a:t>
            </a:r>
            <a:r>
              <a:rPr lang="en-US" sz="3200" dirty="0">
                <a:solidFill>
                  <a:schemeClr val="tx1"/>
                </a:solidFill>
                <a:latin typeface="NikoshBAN" pitchFamily="2" charset="0"/>
                <a:cs typeface="NikoshBAN" pitchFamily="2" charset="0"/>
              </a:rPr>
              <a:t> </a:t>
            </a:r>
            <a:r>
              <a:rPr lang="en-US" sz="3200" dirty="0" err="1">
                <a:solidFill>
                  <a:schemeClr val="tx1"/>
                </a:solidFill>
                <a:latin typeface="NikoshBAN" pitchFamily="2" charset="0"/>
                <a:cs typeface="NikoshBAN" pitchFamily="2" charset="0"/>
              </a:rPr>
              <a:t>কী</a:t>
            </a:r>
            <a:r>
              <a:rPr lang="en-US" sz="3200" dirty="0">
                <a:solidFill>
                  <a:schemeClr val="tx1"/>
                </a:solidFill>
                <a:latin typeface="NikoshBAN" pitchFamily="2" charset="0"/>
                <a:cs typeface="NikoshBAN" pitchFamily="2" charset="0"/>
              </a:rPr>
              <a:t> ? </a:t>
            </a:r>
          </a:p>
        </p:txBody>
      </p:sp>
      <p:sp>
        <p:nvSpPr>
          <p:cNvPr id="9" name="TextBox 8"/>
          <p:cNvSpPr txBox="1"/>
          <p:nvPr/>
        </p:nvSpPr>
        <p:spPr>
          <a:xfrm>
            <a:off x="2209800" y="1752601"/>
            <a:ext cx="2286000" cy="584775"/>
          </a:xfrm>
          <a:prstGeom prst="rect">
            <a:avLst/>
          </a:prstGeom>
          <a:noFill/>
        </p:spPr>
        <p:txBody>
          <a:bodyPr wrap="square" rtlCol="0">
            <a:spAutoFit/>
          </a:bodyPr>
          <a:lstStyle/>
          <a:p>
            <a:pPr algn="ctr"/>
            <a:r>
              <a:rPr lang="en-US" sz="3200" b="1" i="1" dirty="0" err="1">
                <a:solidFill>
                  <a:srgbClr val="7030A0"/>
                </a:solidFill>
                <a:effectLst>
                  <a:outerShdw blurRad="38100" dist="38100" dir="2700000" algn="tl">
                    <a:srgbClr val="000000">
                      <a:alpha val="43137"/>
                    </a:srgbClr>
                  </a:outerShdw>
                </a:effectLst>
                <a:latin typeface="NikoshBAN" pitchFamily="2" charset="0"/>
                <a:cs typeface="NikoshBAN" pitchFamily="2" charset="0"/>
              </a:rPr>
              <a:t>মোবাইল</a:t>
            </a:r>
            <a:r>
              <a:rPr lang="en-US" sz="3200" b="1" i="1" dirty="0">
                <a:solidFill>
                  <a:srgbClr val="7030A0"/>
                </a:solidFill>
                <a:effectLst>
                  <a:outerShdw blurRad="38100" dist="38100" dir="2700000" algn="tl">
                    <a:srgbClr val="000000">
                      <a:alpha val="43137"/>
                    </a:srgbClr>
                  </a:outerShdw>
                </a:effectLst>
                <a:latin typeface="NikoshBAN" pitchFamily="2" charset="0"/>
                <a:cs typeface="NikoshBAN" pitchFamily="2" charset="0"/>
              </a:rPr>
              <a:t> </a:t>
            </a:r>
          </a:p>
        </p:txBody>
      </p:sp>
    </p:spTree>
    <p:extLst>
      <p:ext uri="{BB962C8B-B14F-4D97-AF65-F5344CB8AC3E}">
        <p14:creationId xmlns:p14="http://schemas.microsoft.com/office/powerpoint/2010/main" val="15501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strVal val="#ppt_w*0.70"/>
                                          </p:val>
                                        </p:tav>
                                        <p:tav tm="100000">
                                          <p:val>
                                            <p:strVal val="#ppt_w"/>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animEffect transition="in" filter="fade">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0-#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xit" presetSubtype="10" fill="hold" grpId="1" nodeType="clickEffect">
                                  <p:stCondLst>
                                    <p:cond delay="0"/>
                                  </p:stCondLst>
                                  <p:childTnLst>
                                    <p:animEffect transition="out" filter="checkerboard(across)">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000" fill="hold"/>
                                        <p:tgtEl>
                                          <p:spTgt spid="9"/>
                                        </p:tgtEl>
                                        <p:attrNameLst>
                                          <p:attrName>ppt_w</p:attrName>
                                        </p:attrNameLst>
                                      </p:cBhvr>
                                      <p:tavLst>
                                        <p:tav tm="0">
                                          <p:val>
                                            <p:strVal val="#ppt_w*0.70"/>
                                          </p:val>
                                        </p:tav>
                                        <p:tav tm="100000">
                                          <p:val>
                                            <p:strVal val="#ppt_w"/>
                                          </p:val>
                                        </p:tav>
                                      </p:tavLst>
                                    </p:anim>
                                    <p:anim calcmode="lin" valueType="num">
                                      <p:cBhvr>
                                        <p:cTn id="31" dur="2000" fill="hold"/>
                                        <p:tgtEl>
                                          <p:spTgt spid="9"/>
                                        </p:tgtEl>
                                        <p:attrNameLst>
                                          <p:attrName>ppt_h</p:attrName>
                                        </p:attrNameLst>
                                      </p:cBhvr>
                                      <p:tavLst>
                                        <p:tav tm="0">
                                          <p:val>
                                            <p:strVal val="#ppt_h"/>
                                          </p:val>
                                        </p:tav>
                                        <p:tav tm="100000">
                                          <p:val>
                                            <p:strVal val="#ppt_h"/>
                                          </p:val>
                                        </p:tav>
                                      </p:tavLst>
                                    </p:anim>
                                    <p:animEffect transition="in" filter="fad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edge">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32"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plus(out)">
                                      <p:cBhvr>
                                        <p:cTn id="4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8" grpId="1"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ik.jpg"/>
          <p:cNvPicPr>
            <a:picLocks noChangeAspect="1"/>
          </p:cNvPicPr>
          <p:nvPr/>
        </p:nvPicPr>
        <p:blipFill>
          <a:blip r:embed="rId2"/>
          <a:stretch>
            <a:fillRect/>
          </a:stretch>
        </p:blipFill>
        <p:spPr>
          <a:xfrm>
            <a:off x="6324601" y="914401"/>
            <a:ext cx="3645419" cy="2793783"/>
          </a:xfrm>
          <a:prstGeom prst="rect">
            <a:avLst/>
          </a:prstGeom>
          <a:ln w="28575">
            <a:solidFill>
              <a:schemeClr val="accent6"/>
            </a:solidFill>
            <a:prstDash val="sysDash"/>
          </a:ln>
        </p:spPr>
      </p:pic>
      <p:pic>
        <p:nvPicPr>
          <p:cNvPr id="3" name="Picture 2" descr="C:\Documents and Settings\Administrator\Desktop\ARIF-3rd\Picture\Picture\createthumb.ashx.jpg"/>
          <p:cNvPicPr>
            <a:picLocks noChangeAspect="1" noChangeArrowheads="1"/>
          </p:cNvPicPr>
          <p:nvPr/>
        </p:nvPicPr>
        <p:blipFill>
          <a:blip r:embed="rId3" cstate="print"/>
          <a:srcRect l="49074" t="-5797" r="926" b="11594"/>
          <a:stretch>
            <a:fillRect/>
          </a:stretch>
        </p:blipFill>
        <p:spPr bwMode="auto">
          <a:xfrm>
            <a:off x="2438401" y="914401"/>
            <a:ext cx="3473903" cy="2819399"/>
          </a:xfrm>
          <a:prstGeom prst="rect">
            <a:avLst/>
          </a:prstGeom>
          <a:noFill/>
          <a:ln w="28575">
            <a:solidFill>
              <a:schemeClr val="accent6"/>
            </a:solidFill>
            <a:prstDash val="sysDash"/>
          </a:ln>
        </p:spPr>
      </p:pic>
      <p:sp>
        <p:nvSpPr>
          <p:cNvPr id="4" name="TextBox 3"/>
          <p:cNvSpPr txBox="1"/>
          <p:nvPr/>
        </p:nvSpPr>
        <p:spPr>
          <a:xfrm>
            <a:off x="2286000" y="4687670"/>
            <a:ext cx="7848600"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dirty="0" err="1">
                <a:latin typeface="NikoshBAN" pitchFamily="2" charset="0"/>
                <a:cs typeface="NikoshBAN" pitchFamily="2" charset="0"/>
              </a:rPr>
              <a:t>মাইকের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মাধ্যমে</a:t>
            </a:r>
            <a:r>
              <a:rPr lang="en-US" sz="3600" dirty="0">
                <a:latin typeface="NikoshBAN" pitchFamily="2" charset="0"/>
                <a:cs typeface="NikoshBAN" pitchFamily="2" charset="0"/>
              </a:rPr>
              <a:t> ও </a:t>
            </a:r>
            <a:r>
              <a:rPr lang="en-US" sz="3600" dirty="0" err="1">
                <a:latin typeface="NikoshBAN" pitchFamily="2" charset="0"/>
                <a:cs typeface="NikoshBAN" pitchFamily="2" charset="0"/>
              </a:rPr>
              <a:t>তথ্য</a:t>
            </a:r>
            <a:r>
              <a:rPr lang="en-US" sz="3600" dirty="0">
                <a:latin typeface="NikoshBAN" pitchFamily="2" charset="0"/>
                <a:cs typeface="NikoshBAN" pitchFamily="2" charset="0"/>
              </a:rPr>
              <a:t>  </a:t>
            </a:r>
            <a:r>
              <a:rPr lang="en-US" sz="3600" dirty="0" err="1">
                <a:latin typeface="NikoshBAN" pitchFamily="2" charset="0"/>
                <a:cs typeface="NikoshBAN" pitchFamily="2" charset="0"/>
              </a:rPr>
              <a:t>আদান</a:t>
            </a:r>
            <a:r>
              <a:rPr lang="en-US" sz="3600" dirty="0">
                <a:latin typeface="NikoshBAN" pitchFamily="2" charset="0"/>
                <a:cs typeface="NikoshBAN" pitchFamily="2" charset="0"/>
              </a:rPr>
              <a:t> </a:t>
            </a:r>
            <a:r>
              <a:rPr lang="en-US" sz="3600" dirty="0" err="1">
                <a:latin typeface="NikoshBAN" pitchFamily="2" charset="0"/>
                <a:cs typeface="NikoshBAN" pitchFamily="2" charset="0"/>
              </a:rPr>
              <a:t>প্রদান</a:t>
            </a:r>
            <a:r>
              <a:rPr lang="en-US" sz="3600" dirty="0">
                <a:latin typeface="NikoshBAN" pitchFamily="2" charset="0"/>
                <a:cs typeface="NikoshBAN" pitchFamily="2" charset="0"/>
              </a:rPr>
              <a:t> </a:t>
            </a:r>
            <a:r>
              <a:rPr lang="en-US" sz="3600" dirty="0" err="1">
                <a:latin typeface="NikoshBAN" pitchFamily="2" charset="0"/>
                <a:cs typeface="NikoshBAN" pitchFamily="2" charset="0"/>
              </a:rPr>
              <a:t>করি</a:t>
            </a:r>
            <a:r>
              <a:rPr lang="en-US" sz="3600" dirty="0">
                <a:latin typeface="NikoshBAN" pitchFamily="2" charset="0"/>
                <a:cs typeface="NikoshBAN" pitchFamily="2" charset="0"/>
              </a:rPr>
              <a:t>  </a:t>
            </a:r>
          </a:p>
        </p:txBody>
      </p:sp>
    </p:spTree>
    <p:extLst>
      <p:ext uri="{BB962C8B-B14F-4D97-AF65-F5344CB8AC3E}">
        <p14:creationId xmlns:p14="http://schemas.microsoft.com/office/powerpoint/2010/main" val="355517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out)">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3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plus(out)">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uter av.gif"/>
          <p:cNvPicPr>
            <a:picLocks noChangeAspect="1"/>
          </p:cNvPicPr>
          <p:nvPr/>
        </p:nvPicPr>
        <p:blipFill>
          <a:blip r:embed="rId2"/>
          <a:stretch>
            <a:fillRect/>
          </a:stretch>
        </p:blipFill>
        <p:spPr>
          <a:xfrm>
            <a:off x="6553200" y="457200"/>
            <a:ext cx="3276600" cy="3276600"/>
          </a:xfrm>
          <a:prstGeom prst="rect">
            <a:avLst/>
          </a:prstGeom>
        </p:spPr>
      </p:pic>
      <p:pic>
        <p:nvPicPr>
          <p:cNvPr id="3" name="Picture 2" descr="mail.png"/>
          <p:cNvPicPr>
            <a:picLocks noChangeAspect="1"/>
          </p:cNvPicPr>
          <p:nvPr/>
        </p:nvPicPr>
        <p:blipFill>
          <a:blip r:embed="rId3"/>
          <a:stretch>
            <a:fillRect/>
          </a:stretch>
        </p:blipFill>
        <p:spPr>
          <a:xfrm>
            <a:off x="1676400" y="480646"/>
            <a:ext cx="4267200" cy="2872154"/>
          </a:xfrm>
          <a:prstGeom prst="rect">
            <a:avLst/>
          </a:prstGeom>
        </p:spPr>
      </p:pic>
      <p:sp>
        <p:nvSpPr>
          <p:cNvPr id="4" name="Flowchart: Terminator 3"/>
          <p:cNvSpPr/>
          <p:nvPr/>
        </p:nvSpPr>
        <p:spPr>
          <a:xfrm>
            <a:off x="2362200" y="4343400"/>
            <a:ext cx="7467600" cy="1676400"/>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i="1" dirty="0" err="1">
                <a:solidFill>
                  <a:srgbClr val="7030A0"/>
                </a:solidFill>
                <a:latin typeface="NikoshBAN" pitchFamily="2" charset="0"/>
                <a:cs typeface="NikoshBAN" pitchFamily="2" charset="0"/>
              </a:rPr>
              <a:t>ইন্টারনেট</a:t>
            </a:r>
            <a:r>
              <a:rPr lang="en-US" sz="3200" b="1" i="1" dirty="0">
                <a:solidFill>
                  <a:srgbClr val="7030A0"/>
                </a:solidFill>
                <a:latin typeface="NikoshBAN" pitchFamily="2" charset="0"/>
                <a:cs typeface="NikoshBAN" pitchFamily="2" charset="0"/>
              </a:rPr>
              <a:t> ব্যবহার </a:t>
            </a:r>
            <a:r>
              <a:rPr lang="en-US" sz="3200" b="1" i="1" dirty="0" err="1">
                <a:solidFill>
                  <a:srgbClr val="7030A0"/>
                </a:solidFill>
                <a:latin typeface="NikoshBAN" pitchFamily="2" charset="0"/>
                <a:cs typeface="NikoshBAN" pitchFamily="2" charset="0"/>
              </a:rPr>
              <a:t>করে</a:t>
            </a:r>
            <a:r>
              <a:rPr lang="en-US" sz="3200" b="1" i="1" dirty="0">
                <a:solidFill>
                  <a:srgbClr val="7030A0"/>
                </a:solidFill>
                <a:latin typeface="NikoshBAN" pitchFamily="2" charset="0"/>
                <a:cs typeface="NikoshBAN" pitchFamily="2" charset="0"/>
              </a:rPr>
              <a:t> ই - </a:t>
            </a:r>
            <a:r>
              <a:rPr lang="en-US" sz="3200" b="1" i="1" dirty="0" err="1">
                <a:solidFill>
                  <a:srgbClr val="7030A0"/>
                </a:solidFill>
                <a:latin typeface="NikoshBAN" pitchFamily="2" charset="0"/>
                <a:cs typeface="NikoshBAN" pitchFamily="2" charset="0"/>
              </a:rPr>
              <a:t>মেইলে</a:t>
            </a:r>
            <a:r>
              <a:rPr lang="en-US" sz="3200" b="1" i="1" dirty="0">
                <a:solidFill>
                  <a:srgbClr val="7030A0"/>
                </a:solidFill>
                <a:latin typeface="NikoshBAN" pitchFamily="2" charset="0"/>
                <a:cs typeface="NikoshBAN" pitchFamily="2" charset="0"/>
              </a:rPr>
              <a:t> </a:t>
            </a:r>
            <a:r>
              <a:rPr lang="en-US" sz="3200" b="1" i="1" dirty="0" err="1">
                <a:solidFill>
                  <a:srgbClr val="7030A0"/>
                </a:solidFill>
                <a:latin typeface="NikoshBAN" pitchFamily="2" charset="0"/>
                <a:cs typeface="NikoshBAN" pitchFamily="2" charset="0"/>
              </a:rPr>
              <a:t>তথ্য</a:t>
            </a:r>
            <a:r>
              <a:rPr lang="en-US" sz="3200" b="1" i="1" dirty="0">
                <a:solidFill>
                  <a:srgbClr val="7030A0"/>
                </a:solidFill>
                <a:latin typeface="NikoshBAN" pitchFamily="2" charset="0"/>
                <a:cs typeface="NikoshBAN" pitchFamily="2" charset="0"/>
              </a:rPr>
              <a:t> </a:t>
            </a:r>
            <a:r>
              <a:rPr lang="en-US" sz="3200" b="1" i="1" dirty="0" err="1">
                <a:solidFill>
                  <a:srgbClr val="7030A0"/>
                </a:solidFill>
                <a:latin typeface="NikoshBAN" pitchFamily="2" charset="0"/>
                <a:cs typeface="NikoshBAN" pitchFamily="2" charset="0"/>
              </a:rPr>
              <a:t>আদান</a:t>
            </a:r>
            <a:r>
              <a:rPr lang="en-US" sz="3200" b="1" i="1" dirty="0">
                <a:solidFill>
                  <a:srgbClr val="7030A0"/>
                </a:solidFill>
                <a:latin typeface="NikoshBAN" pitchFamily="2" charset="0"/>
                <a:cs typeface="NikoshBAN" pitchFamily="2" charset="0"/>
              </a:rPr>
              <a:t> </a:t>
            </a:r>
            <a:r>
              <a:rPr lang="en-US" sz="3200" b="1" i="1" dirty="0" err="1">
                <a:solidFill>
                  <a:srgbClr val="7030A0"/>
                </a:solidFill>
                <a:latin typeface="NikoshBAN" pitchFamily="2" charset="0"/>
                <a:cs typeface="NikoshBAN" pitchFamily="2" charset="0"/>
              </a:rPr>
              <a:t>প্রদান</a:t>
            </a:r>
            <a:r>
              <a:rPr lang="en-US" sz="3200" b="1" i="1" dirty="0">
                <a:solidFill>
                  <a:srgbClr val="7030A0"/>
                </a:solidFill>
                <a:latin typeface="NikoshBAN" pitchFamily="2" charset="0"/>
                <a:cs typeface="NikoshBAN" pitchFamily="2" charset="0"/>
              </a:rPr>
              <a:t> করা </a:t>
            </a:r>
            <a:r>
              <a:rPr lang="en-US" sz="3200" b="1" i="1" dirty="0" err="1">
                <a:solidFill>
                  <a:srgbClr val="7030A0"/>
                </a:solidFill>
                <a:latin typeface="NikoshBAN" pitchFamily="2" charset="0"/>
                <a:cs typeface="NikoshBAN" pitchFamily="2" charset="0"/>
              </a:rPr>
              <a:t>হয়</a:t>
            </a:r>
            <a:r>
              <a:rPr lang="en-US" sz="3200" b="1" i="1" dirty="0">
                <a:solidFill>
                  <a:srgbClr val="7030A0"/>
                </a:solidFill>
                <a:latin typeface="NikoshBAN" pitchFamily="2" charset="0"/>
                <a:cs typeface="NikoshBAN" pitchFamily="2" charset="0"/>
              </a:rPr>
              <a:t> । </a:t>
            </a:r>
          </a:p>
        </p:txBody>
      </p:sp>
    </p:spTree>
    <p:extLst>
      <p:ext uri="{BB962C8B-B14F-4D97-AF65-F5344CB8AC3E}">
        <p14:creationId xmlns:p14="http://schemas.microsoft.com/office/powerpoint/2010/main" val="90709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ppt_x"/>
                                          </p:val>
                                        </p:tav>
                                        <p:tav tm="100000">
                                          <p:val>
                                            <p:strVal val="#ppt_x"/>
                                          </p:val>
                                        </p:tav>
                                      </p:tavLst>
                                    </p:anim>
                                    <p:anim calcmode="lin" valueType="num">
                                      <p:cBhvr additive="base">
                                        <p:cTn id="16"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6343" y="515253"/>
            <a:ext cx="10493827" cy="67470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bn-IN" sz="4800" b="1" dirty="0">
                <a:effectLst>
                  <a:outerShdw blurRad="38100" dist="38100" dir="2700000" algn="tl">
                    <a:srgbClr val="000000">
                      <a:alpha val="43137"/>
                    </a:srgbClr>
                  </a:outerShdw>
                </a:effectLst>
                <a:latin typeface="NikoshBAN" pitchFamily="2" charset="0"/>
                <a:cs typeface="NikoshBAN" pitchFamily="2" charset="0"/>
              </a:rPr>
              <a:t>এসো আমরা কিছু ছবি </a:t>
            </a:r>
            <a:r>
              <a:rPr lang="bn-IN" sz="4800" b="1" dirty="0" smtClean="0">
                <a:effectLst>
                  <a:outerShdw blurRad="38100" dist="38100" dir="2700000" algn="tl">
                    <a:srgbClr val="000000">
                      <a:alpha val="43137"/>
                    </a:srgbClr>
                  </a:outerShdw>
                </a:effectLst>
                <a:latin typeface="NikoshBAN" pitchFamily="2" charset="0"/>
                <a:cs typeface="NikoshBAN" pitchFamily="2" charset="0"/>
              </a:rPr>
              <a:t>দেখে নাম বলার চেষ্টা করি।</a:t>
            </a:r>
            <a:endParaRPr lang="en-US" sz="48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6" name="Rectangle 5"/>
          <p:cNvSpPr/>
          <p:nvPr/>
        </p:nvSpPr>
        <p:spPr>
          <a:xfrm>
            <a:off x="6510273" y="3276601"/>
            <a:ext cx="2438400" cy="172950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H="1">
            <a:off x="2031777" y="1379684"/>
            <a:ext cx="2447212" cy="17421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31777" y="3276601"/>
            <a:ext cx="2447212" cy="1742175"/>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30825" y="1405701"/>
            <a:ext cx="2393899" cy="1742175"/>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
          <p:cNvSpPr txBox="1">
            <a:spLocks/>
          </p:cNvSpPr>
          <p:nvPr/>
        </p:nvSpPr>
        <p:spPr>
          <a:xfrm>
            <a:off x="4463789" y="2088574"/>
            <a:ext cx="1536700" cy="64654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bn-IN" sz="32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হার্ডডিক্স</a:t>
            </a:r>
            <a:endParaRPr lang="en-US" sz="32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27" name="Title 2"/>
          <p:cNvSpPr txBox="1">
            <a:spLocks/>
          </p:cNvSpPr>
          <p:nvPr/>
        </p:nvSpPr>
        <p:spPr>
          <a:xfrm>
            <a:off x="9028175" y="2158133"/>
            <a:ext cx="1536700" cy="64654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bn-IN" sz="32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পেনড্রাইভ</a:t>
            </a:r>
            <a:endParaRPr lang="en-US" sz="32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42" name="Title 2"/>
          <p:cNvSpPr txBox="1">
            <a:spLocks/>
          </p:cNvSpPr>
          <p:nvPr/>
        </p:nvSpPr>
        <p:spPr>
          <a:xfrm>
            <a:off x="4523986" y="3832800"/>
            <a:ext cx="1536700" cy="64654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bn-IN" sz="32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মেমোরি</a:t>
            </a:r>
            <a:endParaRPr lang="en-US" sz="32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43" name="Title 2"/>
          <p:cNvSpPr txBox="1">
            <a:spLocks/>
          </p:cNvSpPr>
          <p:nvPr/>
        </p:nvSpPr>
        <p:spPr>
          <a:xfrm>
            <a:off x="9088372" y="3902359"/>
            <a:ext cx="1536700" cy="64654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bn-IN" sz="32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ডিভিডি</a:t>
            </a:r>
            <a:endParaRPr lang="en-US" sz="32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44" name="Title 2"/>
          <p:cNvSpPr txBox="1">
            <a:spLocks/>
          </p:cNvSpPr>
          <p:nvPr/>
        </p:nvSpPr>
        <p:spPr>
          <a:xfrm>
            <a:off x="1752600" y="5119353"/>
            <a:ext cx="8686800" cy="63984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bn-IN" sz="36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তথ্য সংরক্ষনের জন্য যে ডিভাইস ব্যবহার করি তার নাম </a:t>
            </a:r>
            <a:r>
              <a:rPr lang="bn-IN" sz="36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কী?</a:t>
            </a:r>
            <a:endParaRPr lang="en-US" sz="36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45" name="Title 2"/>
          <p:cNvSpPr txBox="1">
            <a:spLocks/>
          </p:cNvSpPr>
          <p:nvPr/>
        </p:nvSpPr>
        <p:spPr>
          <a:xfrm>
            <a:off x="4038600" y="5704122"/>
            <a:ext cx="4483100" cy="63984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bn-IN" sz="36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মেমোরি বা স্টোরেজ ডিভাইস</a:t>
            </a:r>
            <a:endParaRPr lang="en-US" sz="36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13175042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p:cTn id="56" dur="500" fill="hold"/>
                                        <p:tgtEl>
                                          <p:spTgt spid="43"/>
                                        </p:tgtEl>
                                        <p:attrNameLst>
                                          <p:attrName>ppt_w</p:attrName>
                                        </p:attrNameLst>
                                      </p:cBhvr>
                                      <p:tavLst>
                                        <p:tav tm="0">
                                          <p:val>
                                            <p:fltVal val="0"/>
                                          </p:val>
                                        </p:tav>
                                        <p:tav tm="100000">
                                          <p:val>
                                            <p:strVal val="#ppt_w"/>
                                          </p:val>
                                        </p:tav>
                                      </p:tavLst>
                                    </p:anim>
                                    <p:anim calcmode="lin" valueType="num">
                                      <p:cBhvr>
                                        <p:cTn id="57" dur="500" fill="hold"/>
                                        <p:tgtEl>
                                          <p:spTgt spid="43"/>
                                        </p:tgtEl>
                                        <p:attrNameLst>
                                          <p:attrName>ppt_h</p:attrName>
                                        </p:attrNameLst>
                                      </p:cBhvr>
                                      <p:tavLst>
                                        <p:tav tm="0">
                                          <p:val>
                                            <p:fltVal val="0"/>
                                          </p:val>
                                        </p:tav>
                                        <p:tav tm="100000">
                                          <p:val>
                                            <p:strVal val="#ppt_h"/>
                                          </p:val>
                                        </p:tav>
                                      </p:tavLst>
                                    </p:anim>
                                    <p:animEffect transition="in" filter="fade">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p:cTn id="63" dur="500" fill="hold"/>
                                        <p:tgtEl>
                                          <p:spTgt spid="44"/>
                                        </p:tgtEl>
                                        <p:attrNameLst>
                                          <p:attrName>ppt_w</p:attrName>
                                        </p:attrNameLst>
                                      </p:cBhvr>
                                      <p:tavLst>
                                        <p:tav tm="0">
                                          <p:val>
                                            <p:fltVal val="0"/>
                                          </p:val>
                                        </p:tav>
                                        <p:tav tm="100000">
                                          <p:val>
                                            <p:strVal val="#ppt_w"/>
                                          </p:val>
                                        </p:tav>
                                      </p:tavLst>
                                    </p:anim>
                                    <p:anim calcmode="lin" valueType="num">
                                      <p:cBhvr>
                                        <p:cTn id="64" dur="500" fill="hold"/>
                                        <p:tgtEl>
                                          <p:spTgt spid="44"/>
                                        </p:tgtEl>
                                        <p:attrNameLst>
                                          <p:attrName>ppt_h</p:attrName>
                                        </p:attrNameLst>
                                      </p:cBhvr>
                                      <p:tavLst>
                                        <p:tav tm="0">
                                          <p:val>
                                            <p:fltVal val="0"/>
                                          </p:val>
                                        </p:tav>
                                        <p:tav tm="100000">
                                          <p:val>
                                            <p:strVal val="#ppt_h"/>
                                          </p:val>
                                        </p:tav>
                                      </p:tavLst>
                                    </p:anim>
                                    <p:animEffect transition="in" filter="fade">
                                      <p:cBhvr>
                                        <p:cTn id="65" dur="500"/>
                                        <p:tgtEl>
                                          <p:spTgt spid="4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500" fill="hold"/>
                                        <p:tgtEl>
                                          <p:spTgt spid="45"/>
                                        </p:tgtEl>
                                        <p:attrNameLst>
                                          <p:attrName>ppt_w</p:attrName>
                                        </p:attrNameLst>
                                      </p:cBhvr>
                                      <p:tavLst>
                                        <p:tav tm="0">
                                          <p:val>
                                            <p:fltVal val="0"/>
                                          </p:val>
                                        </p:tav>
                                        <p:tav tm="100000">
                                          <p:val>
                                            <p:strVal val="#ppt_w"/>
                                          </p:val>
                                        </p:tav>
                                      </p:tavLst>
                                    </p:anim>
                                    <p:anim calcmode="lin" valueType="num">
                                      <p:cBhvr>
                                        <p:cTn id="71" dur="500" fill="hold"/>
                                        <p:tgtEl>
                                          <p:spTgt spid="45"/>
                                        </p:tgtEl>
                                        <p:attrNameLst>
                                          <p:attrName>ppt_h</p:attrName>
                                        </p:attrNameLst>
                                      </p:cBhvr>
                                      <p:tavLst>
                                        <p:tav tm="0">
                                          <p:val>
                                            <p:fltVal val="0"/>
                                          </p:val>
                                        </p:tav>
                                        <p:tav tm="100000">
                                          <p:val>
                                            <p:strVal val="#ppt_h"/>
                                          </p:val>
                                        </p:tav>
                                      </p:tavLst>
                                    </p:anim>
                                    <p:animEffect transition="in" filter="fade">
                                      <p:cBhvr>
                                        <p:cTn id="7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5" grpId="0" animBg="1"/>
      <p:bldP spid="26" grpId="0"/>
      <p:bldP spid="27" grpId="0"/>
      <p:bldP spid="42"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81200" y="1607457"/>
            <a:ext cx="8229600" cy="1524000"/>
          </a:xfrm>
          <a:prstGeom prst="rect">
            <a:avLst/>
          </a:prstGeom>
          <a:noFill/>
          <a:ln w="76200" cmpd="thinThick">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chorCtr="0">
            <a:normAutofit fontScale="92500"/>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r>
              <a:rPr lang="en-US" sz="7200" dirty="0" err="1">
                <a:solidFill>
                  <a:srgbClr val="002060"/>
                </a:solidFill>
                <a:effectLst>
                  <a:outerShdw blurRad="38100" dist="38100" dir="2700000" algn="tl">
                    <a:srgbClr val="000000">
                      <a:alpha val="43137"/>
                    </a:srgbClr>
                  </a:outerShdw>
                </a:effectLst>
                <a:latin typeface="NikoshBAN" pitchFamily="2" charset="0"/>
                <a:cs typeface="NikoshBAN" pitchFamily="2" charset="0"/>
              </a:rPr>
              <a:t>মেমোরি</a:t>
            </a:r>
            <a:r>
              <a:rPr lang="en-US" sz="7200" dirty="0">
                <a:solidFill>
                  <a:srgbClr val="002060"/>
                </a:solidFill>
                <a:effectLst>
                  <a:outerShdw blurRad="38100" dist="38100" dir="2700000" algn="tl">
                    <a:srgbClr val="000000">
                      <a:alpha val="43137"/>
                    </a:srgbClr>
                  </a:outerShdw>
                </a:effectLst>
                <a:latin typeface="NikoshBAN" pitchFamily="2" charset="0"/>
                <a:cs typeface="NikoshBAN" pitchFamily="2" charset="0"/>
              </a:rPr>
              <a:t> ও </a:t>
            </a:r>
            <a:r>
              <a:rPr lang="en-US" sz="7200" dirty="0" err="1">
                <a:solidFill>
                  <a:srgbClr val="002060"/>
                </a:solidFill>
                <a:effectLst>
                  <a:outerShdw blurRad="38100" dist="38100" dir="2700000" algn="tl">
                    <a:srgbClr val="000000">
                      <a:alpha val="43137"/>
                    </a:srgbClr>
                  </a:outerShdw>
                </a:effectLst>
                <a:latin typeface="NikoshBAN" pitchFamily="2" charset="0"/>
                <a:cs typeface="NikoshBAN" pitchFamily="2" charset="0"/>
              </a:rPr>
              <a:t>স্টোরেজ</a:t>
            </a:r>
            <a:r>
              <a:rPr lang="en-US" sz="7200" dirty="0">
                <a:solidFill>
                  <a:srgbClr val="002060"/>
                </a:solidFill>
                <a:effectLst>
                  <a:outerShdw blurRad="38100" dist="38100" dir="2700000" algn="tl">
                    <a:srgbClr val="000000">
                      <a:alpha val="43137"/>
                    </a:srgbClr>
                  </a:outerShdw>
                </a:effectLst>
                <a:latin typeface="NikoshBAN" pitchFamily="2" charset="0"/>
                <a:cs typeface="NikoshBAN" pitchFamily="2" charset="0"/>
              </a:rPr>
              <a:t>  </a:t>
            </a:r>
            <a:r>
              <a:rPr lang="en-US" sz="7200" dirty="0" err="1">
                <a:solidFill>
                  <a:srgbClr val="002060"/>
                </a:solidFill>
                <a:effectLst>
                  <a:outerShdw blurRad="38100" dist="38100" dir="2700000" algn="tl">
                    <a:srgbClr val="000000">
                      <a:alpha val="43137"/>
                    </a:srgbClr>
                  </a:outerShdw>
                </a:effectLst>
                <a:latin typeface="NikoshBAN" pitchFamily="2" charset="0"/>
                <a:cs typeface="NikoshBAN" pitchFamily="2" charset="0"/>
              </a:rPr>
              <a:t>ডিভাইস</a:t>
            </a:r>
            <a:r>
              <a:rPr lang="en-US" sz="7200" dirty="0">
                <a:solidFill>
                  <a:srgbClr val="002060"/>
                </a:solidFill>
                <a:effectLst>
                  <a:outerShdw blurRad="38100" dist="38100" dir="2700000" algn="tl">
                    <a:srgbClr val="000000">
                      <a:alpha val="43137"/>
                    </a:srgbClr>
                  </a:outerShdw>
                </a:effectLst>
                <a:latin typeface="NikoshBAN" pitchFamily="2" charset="0"/>
                <a:cs typeface="NikoshBAN" pitchFamily="2" charset="0"/>
              </a:rPr>
              <a:t>  </a:t>
            </a:r>
          </a:p>
        </p:txBody>
      </p:sp>
      <p:sp>
        <p:nvSpPr>
          <p:cNvPr id="3" name="Title 2"/>
          <p:cNvSpPr>
            <a:spLocks noGrp="1"/>
          </p:cNvSpPr>
          <p:nvPr>
            <p:ph type="title"/>
          </p:nvPr>
        </p:nvSpPr>
        <p:spPr>
          <a:xfrm>
            <a:off x="1676400" y="616857"/>
            <a:ext cx="8839200" cy="99060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en-US" sz="6000" b="1" dirty="0" err="1">
                <a:effectLst>
                  <a:outerShdw blurRad="38100" dist="38100" dir="2700000" algn="tl">
                    <a:srgbClr val="000000">
                      <a:alpha val="43137"/>
                    </a:srgbClr>
                  </a:outerShdw>
                </a:effectLst>
                <a:latin typeface="NikoshBAN" pitchFamily="2" charset="0"/>
                <a:cs typeface="NikoshBAN" pitchFamily="2" charset="0"/>
              </a:rPr>
              <a:t>পাঠ</a:t>
            </a:r>
            <a:r>
              <a:rPr lang="en-US" sz="6000" b="1" dirty="0">
                <a:effectLst>
                  <a:outerShdw blurRad="38100" dist="38100" dir="2700000" algn="tl">
                    <a:srgbClr val="000000">
                      <a:alpha val="43137"/>
                    </a:srgbClr>
                  </a:outerShdw>
                </a:effectLst>
                <a:latin typeface="NikoshBAN" pitchFamily="2" charset="0"/>
                <a:cs typeface="NikoshBAN" pitchFamily="2" charset="0"/>
              </a:rPr>
              <a:t> </a:t>
            </a:r>
            <a:r>
              <a:rPr lang="en-US" sz="6000" b="1" dirty="0" err="1">
                <a:effectLst>
                  <a:outerShdw blurRad="38100" dist="38100" dir="2700000" algn="tl">
                    <a:srgbClr val="000000">
                      <a:alpha val="43137"/>
                    </a:srgbClr>
                  </a:outerShdw>
                </a:effectLst>
                <a:latin typeface="NikoshBAN" pitchFamily="2" charset="0"/>
                <a:cs typeface="NikoshBAN" pitchFamily="2" charset="0"/>
              </a:rPr>
              <a:t>শিরোনাম</a:t>
            </a:r>
            <a:r>
              <a:rPr lang="en-US" sz="6000" b="1" dirty="0">
                <a:effectLst>
                  <a:outerShdw blurRad="38100" dist="38100" dir="2700000" algn="tl">
                    <a:srgbClr val="000000">
                      <a:alpha val="43137"/>
                    </a:srgbClr>
                  </a:outerShdw>
                </a:effectLst>
                <a:latin typeface="NikoshBAN" pitchFamily="2" charset="0"/>
                <a:cs typeface="NikoshBAN" pitchFamily="2"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665" y="2823029"/>
            <a:ext cx="4702628" cy="3483428"/>
          </a:xfrm>
          <a:prstGeom prst="rect">
            <a:avLst/>
          </a:prstGeom>
        </p:spPr>
      </p:pic>
      <p:sp>
        <p:nvSpPr>
          <p:cNvPr id="6" name="Title 2"/>
          <p:cNvSpPr txBox="1">
            <a:spLocks/>
          </p:cNvSpPr>
          <p:nvPr/>
        </p:nvSpPr>
        <p:spPr>
          <a:xfrm>
            <a:off x="7786007" y="2975428"/>
            <a:ext cx="2424793" cy="990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n-IN" sz="3200" b="1" dirty="0" smtClean="0">
                <a:effectLst>
                  <a:outerShdw blurRad="38100" dist="38100" dir="2700000" algn="tl">
                    <a:srgbClr val="000000">
                      <a:alpha val="43137"/>
                    </a:srgbClr>
                  </a:outerShdw>
                </a:effectLst>
                <a:latin typeface="NikoshBAN" pitchFamily="2" charset="0"/>
                <a:cs typeface="NikoshBAN" pitchFamily="2" charset="0"/>
              </a:rPr>
              <a:t>অধ্যায়ঃ </a:t>
            </a:r>
            <a:r>
              <a:rPr lang="bn-IN" sz="3200" b="1" dirty="0">
                <a:effectLst>
                  <a:outerShdw blurRad="38100" dist="38100" dir="2700000" algn="tl">
                    <a:srgbClr val="000000">
                      <a:alpha val="43137"/>
                    </a:srgbClr>
                  </a:outerShdw>
                </a:effectLst>
                <a:latin typeface="NikoshBAN" pitchFamily="2" charset="0"/>
                <a:cs typeface="NikoshBAN" pitchFamily="2" charset="0"/>
              </a:rPr>
              <a:t>দ্বিতীয় </a:t>
            </a:r>
            <a:endParaRPr lang="bn-IN" sz="3200" b="1" dirty="0" smtClean="0">
              <a:effectLst>
                <a:outerShdw blurRad="38100" dist="38100" dir="2700000" algn="tl">
                  <a:srgbClr val="000000">
                    <a:alpha val="43137"/>
                  </a:srgbClr>
                </a:outerShdw>
              </a:effectLst>
              <a:latin typeface="NikoshBAN" pitchFamily="2" charset="0"/>
              <a:cs typeface="NikoshBAN" pitchFamily="2" charset="0"/>
            </a:endParaRPr>
          </a:p>
          <a:p>
            <a:pPr algn="ctr"/>
            <a:r>
              <a:rPr lang="bn-IN" sz="3200" b="1" dirty="0" smtClean="0">
                <a:effectLst>
                  <a:outerShdw blurRad="38100" dist="38100" dir="2700000" algn="tl">
                    <a:srgbClr val="000000">
                      <a:alpha val="43137"/>
                    </a:srgbClr>
                  </a:outerShdw>
                </a:effectLst>
                <a:latin typeface="NikoshBAN" pitchFamily="2" charset="0"/>
                <a:cs typeface="NikoshBAN" pitchFamily="2" charset="0"/>
              </a:rPr>
              <a:t>পাঠঃ ১২-১৩</a:t>
            </a:r>
            <a:endParaRPr lang="en-US" sz="3200" b="1" dirty="0">
              <a:effectLst>
                <a:outerShdw blurRad="38100" dist="38100" dir="2700000" algn="tl">
                  <a:srgbClr val="000000">
                    <a:alpha val="43137"/>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9000035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012920311500.wav"/>
                                        </p:tgtEl>
                                      </p:cMediaNode>
                                    </p:audio>
                                  </p:subTnLst>
                                </p:cTn>
                              </p:par>
                              <p:par>
                                <p:cTn id="8" presetID="53" presetClass="entr" presetSubtype="16" fill="hold" nodeType="withEffect">
                                  <p:stCondLst>
                                    <p:cond delay="20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2000" fill="hold"/>
                                        <p:tgtEl>
                                          <p:spTgt spid="6"/>
                                        </p:tgtEl>
                                        <p:attrNameLst>
                                          <p:attrName>ppt_w</p:attrName>
                                        </p:attrNameLst>
                                      </p:cBhvr>
                                      <p:tavLst>
                                        <p:tav tm="0">
                                          <p:val>
                                            <p:fltVal val="0"/>
                                          </p:val>
                                        </p:tav>
                                        <p:tav tm="100000">
                                          <p:val>
                                            <p:strVal val="#ppt_w"/>
                                          </p:val>
                                        </p:tav>
                                      </p:tavLst>
                                    </p:anim>
                                    <p:anim calcmode="lin" valueType="num">
                                      <p:cBhvr>
                                        <p:cTn id="16" dur="2000" fill="hold"/>
                                        <p:tgtEl>
                                          <p:spTgt spid="6"/>
                                        </p:tgtEl>
                                        <p:attrNameLst>
                                          <p:attrName>ppt_h</p:attrName>
                                        </p:attrNameLst>
                                      </p:cBhvr>
                                      <p:tavLst>
                                        <p:tav tm="0">
                                          <p:val>
                                            <p:fltVal val="0"/>
                                          </p:val>
                                        </p:tav>
                                        <p:tav tm="100000">
                                          <p:val>
                                            <p:strVal val="#ppt_h"/>
                                          </p:val>
                                        </p:tav>
                                      </p:tavLst>
                                    </p:anim>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6259" y="497065"/>
            <a:ext cx="3428999"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Memory </a:t>
            </a: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অর্থ-</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9" name="TextBox 18"/>
          <p:cNvSpPr txBox="1"/>
          <p:nvPr/>
        </p:nvSpPr>
        <p:spPr>
          <a:xfrm>
            <a:off x="6715258" y="497065"/>
            <a:ext cx="1220653"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স্মৃতি</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5" name="TextBox 34"/>
          <p:cNvSpPr txBox="1"/>
          <p:nvPr/>
        </p:nvSpPr>
        <p:spPr>
          <a:xfrm>
            <a:off x="579550" y="1384178"/>
            <a:ext cx="11064796"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just"/>
            <a:r>
              <a:rPr lang="bn-IN" sz="36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কম্পিউটারে </a:t>
            </a:r>
            <a:r>
              <a:rPr lang="en-US" sz="3600" b="1" dirty="0" err="1"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তথ্য</a:t>
            </a:r>
            <a:r>
              <a:rPr lang="en-US" sz="36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en-US" sz="3600" b="1" dirty="0" err="1">
                <a:solidFill>
                  <a:schemeClr val="tx1"/>
                </a:solidFill>
                <a:effectLst>
                  <a:outerShdw blurRad="38100" dist="38100" dir="2700000" algn="tl">
                    <a:srgbClr val="000000">
                      <a:alpha val="43137"/>
                    </a:srgbClr>
                  </a:outerShdw>
                </a:effectLst>
                <a:latin typeface="NikoshBAN" pitchFamily="2" charset="0"/>
                <a:cs typeface="NikoshBAN" pitchFamily="2" charset="0"/>
              </a:rPr>
              <a:t>সংরক্ষনের</a:t>
            </a:r>
            <a:r>
              <a:rPr lang="en-US" sz="36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en-US" sz="3600" b="1" dirty="0" err="1">
                <a:solidFill>
                  <a:schemeClr val="tx1"/>
                </a:solidFill>
                <a:effectLst>
                  <a:outerShdw blurRad="38100" dist="38100" dir="2700000" algn="tl">
                    <a:srgbClr val="000000">
                      <a:alpha val="43137"/>
                    </a:srgbClr>
                  </a:outerShdw>
                </a:effectLst>
                <a:latin typeface="NikoshBAN" pitchFamily="2" charset="0"/>
                <a:cs typeface="NikoshBAN" pitchFamily="2" charset="0"/>
              </a:rPr>
              <a:t>জন্য</a:t>
            </a:r>
            <a:r>
              <a:rPr lang="en-US" sz="36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en-US" sz="3600" b="1" dirty="0" err="1">
                <a:solidFill>
                  <a:schemeClr val="tx1"/>
                </a:solidFill>
                <a:effectLst>
                  <a:outerShdw blurRad="38100" dist="38100" dir="2700000" algn="tl">
                    <a:srgbClr val="000000">
                      <a:alpha val="43137"/>
                    </a:srgbClr>
                  </a:outerShdw>
                </a:effectLst>
                <a:latin typeface="NikoshBAN" pitchFamily="2" charset="0"/>
                <a:cs typeface="NikoshBAN" pitchFamily="2" charset="0"/>
              </a:rPr>
              <a:t>আমরা</a:t>
            </a:r>
            <a:r>
              <a:rPr lang="en-US" sz="36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bn-IN" sz="36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যে</a:t>
            </a:r>
            <a:r>
              <a:rPr lang="en-US" sz="36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en-US" sz="3600" b="1" dirty="0" err="1">
                <a:solidFill>
                  <a:schemeClr val="tx1"/>
                </a:solidFill>
                <a:effectLst>
                  <a:outerShdw blurRad="38100" dist="38100" dir="2700000" algn="tl">
                    <a:srgbClr val="000000">
                      <a:alpha val="43137"/>
                    </a:srgbClr>
                  </a:outerShdw>
                </a:effectLst>
                <a:latin typeface="NikoshBAN" pitchFamily="2" charset="0"/>
                <a:cs typeface="NikoshBAN" pitchFamily="2" charset="0"/>
              </a:rPr>
              <a:t>ডিভাইস</a:t>
            </a:r>
            <a:r>
              <a:rPr lang="en-US" sz="36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en-US" sz="3600" b="1" dirty="0" err="1">
                <a:solidFill>
                  <a:schemeClr val="tx1"/>
                </a:solidFill>
                <a:effectLst>
                  <a:outerShdw blurRad="38100" dist="38100" dir="2700000" algn="tl">
                    <a:srgbClr val="000000">
                      <a:alpha val="43137"/>
                    </a:srgbClr>
                  </a:outerShdw>
                </a:effectLst>
                <a:latin typeface="NikoshBAN" pitchFamily="2" charset="0"/>
                <a:cs typeface="NikoshBAN" pitchFamily="2" charset="0"/>
              </a:rPr>
              <a:t>ব্যবহার</a:t>
            </a:r>
            <a:r>
              <a:rPr lang="en-US" sz="36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en-US" sz="3600" b="1" dirty="0" err="1"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করি</a:t>
            </a:r>
            <a:r>
              <a:rPr lang="bn-IN" sz="36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 তাকেই মেমোরি বা স্মৃতি বলা হয়।</a:t>
            </a:r>
            <a:r>
              <a:rPr lang="en-US" sz="36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  </a:t>
            </a:r>
            <a:endParaRPr lang="en-US" sz="36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038" y="2693471"/>
            <a:ext cx="3063222" cy="2510817"/>
          </a:xfrm>
          <a:prstGeom prst="rect">
            <a:avLst/>
          </a:prstGeom>
        </p:spPr>
      </p:pic>
      <p:sp>
        <p:nvSpPr>
          <p:cNvPr id="41" name="Rectangle 40"/>
          <p:cNvSpPr/>
          <p:nvPr/>
        </p:nvSpPr>
        <p:spPr>
          <a:xfrm>
            <a:off x="7713699" y="2584507"/>
            <a:ext cx="3967337" cy="281579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05447" y="2843361"/>
            <a:ext cx="3203502" cy="2208528"/>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1253" y="3517557"/>
            <a:ext cx="2850218" cy="1612155"/>
          </a:xfrm>
          <a:prstGeom prst="rect">
            <a:avLst/>
          </a:prstGeom>
        </p:spPr>
      </p:pic>
      <p:sp>
        <p:nvSpPr>
          <p:cNvPr id="17" name="TextBox 16"/>
          <p:cNvSpPr txBox="1"/>
          <p:nvPr/>
        </p:nvSpPr>
        <p:spPr>
          <a:xfrm>
            <a:off x="636948" y="5204289"/>
            <a:ext cx="1760505"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হার্ডডিক্স</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8" name="TextBox 17"/>
          <p:cNvSpPr txBox="1"/>
          <p:nvPr/>
        </p:nvSpPr>
        <p:spPr>
          <a:xfrm>
            <a:off x="2503848" y="5204289"/>
            <a:ext cx="1760505"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পেনড্রাইভ</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20" name="TextBox 19"/>
          <p:cNvSpPr txBox="1"/>
          <p:nvPr/>
        </p:nvSpPr>
        <p:spPr>
          <a:xfrm>
            <a:off x="4942248" y="5223339"/>
            <a:ext cx="2485701"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মেমোরি কার্ড</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21" name="TextBox 20"/>
          <p:cNvSpPr txBox="1"/>
          <p:nvPr/>
        </p:nvSpPr>
        <p:spPr>
          <a:xfrm>
            <a:off x="8580798" y="5223339"/>
            <a:ext cx="2485701"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সিডি/ডিভিডি</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33415991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par>
                                <p:cTn id="24" presetID="53"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5" grpId="0"/>
      <p:bldP spid="41" grpId="0" animBg="1"/>
      <p:bldP spid="15" grpId="0" animBg="1"/>
      <p:bldP spid="17" grpId="0"/>
      <p:bldP spid="18"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217" y="540607"/>
            <a:ext cx="9955369"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আমরা ক্লাশে স্যারদের দেওয়া সকল তথ্য কি মনে রাখতে পারি?  </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5" name="TextBox 34"/>
          <p:cNvSpPr txBox="1"/>
          <p:nvPr/>
        </p:nvSpPr>
        <p:spPr>
          <a:xfrm>
            <a:off x="1597644" y="1283884"/>
            <a:ext cx="7959011"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just"/>
            <a:r>
              <a:rPr lang="bn-IN" sz="36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কিছু মনে রাখতে পারি আবার কিছু মনে রাখতে পারিনা।</a:t>
            </a:r>
            <a:endParaRPr lang="en-US" sz="36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6" name="TextBox 35"/>
          <p:cNvSpPr txBox="1"/>
          <p:nvPr/>
        </p:nvSpPr>
        <p:spPr>
          <a:xfrm>
            <a:off x="4598832" y="2742565"/>
            <a:ext cx="2625144"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Memory</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7" name="TextBox 36"/>
          <p:cNvSpPr txBox="1"/>
          <p:nvPr/>
        </p:nvSpPr>
        <p:spPr>
          <a:xfrm>
            <a:off x="1468728" y="4379587"/>
            <a:ext cx="1467655"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RAM</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8" name="TextBox 37"/>
          <p:cNvSpPr txBox="1"/>
          <p:nvPr/>
        </p:nvSpPr>
        <p:spPr>
          <a:xfrm>
            <a:off x="7604433" y="4380357"/>
            <a:ext cx="1694108"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ROM</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9" name="TextBox 38"/>
          <p:cNvSpPr txBox="1"/>
          <p:nvPr/>
        </p:nvSpPr>
        <p:spPr>
          <a:xfrm>
            <a:off x="3065708" y="4379587"/>
            <a:ext cx="2253267"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অস্থায়ী স্মৃতি</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40" name="TextBox 39"/>
          <p:cNvSpPr txBox="1"/>
          <p:nvPr/>
        </p:nvSpPr>
        <p:spPr>
          <a:xfrm>
            <a:off x="9105895" y="4379587"/>
            <a:ext cx="2253267"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স্থায়ী স্মৃতি</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 name="Left Brace 2"/>
          <p:cNvSpPr/>
          <p:nvPr/>
        </p:nvSpPr>
        <p:spPr>
          <a:xfrm rot="5400000">
            <a:off x="4910248" y="750377"/>
            <a:ext cx="714957" cy="6413143"/>
          </a:xfrm>
          <a:prstGeom prst="leftBrace">
            <a:avLst>
              <a:gd name="adj1" fmla="val 8333"/>
              <a:gd name="adj2" fmla="val 4016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884" y="4733530"/>
            <a:ext cx="2503601" cy="15221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5274" y="5022985"/>
            <a:ext cx="1709101" cy="123273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298" y="5175185"/>
            <a:ext cx="1753904" cy="992052"/>
          </a:xfrm>
          <a:prstGeom prst="rect">
            <a:avLst/>
          </a:prstGeom>
        </p:spPr>
      </p:pic>
      <p:sp>
        <p:nvSpPr>
          <p:cNvPr id="41" name="Rectangle 40"/>
          <p:cNvSpPr/>
          <p:nvPr/>
        </p:nvSpPr>
        <p:spPr>
          <a:xfrm>
            <a:off x="9952685" y="5018483"/>
            <a:ext cx="1691661" cy="1251785"/>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035403" y="1952812"/>
            <a:ext cx="7005570"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just"/>
            <a:r>
              <a:rPr lang="bn-IN" sz="36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এসো এবার আমরা এর কারণ সম্পর্কে জেনে নিই-</a:t>
            </a:r>
            <a:endParaRPr lang="en-US" sz="36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43" name="TextBox 42"/>
          <p:cNvSpPr txBox="1"/>
          <p:nvPr/>
        </p:nvSpPr>
        <p:spPr>
          <a:xfrm>
            <a:off x="10744196" y="526308"/>
            <a:ext cx="846790"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না</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667520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ppt_x"/>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p:cTn id="53" dur="500" fill="hold"/>
                                        <p:tgtEl>
                                          <p:spTgt spid="39"/>
                                        </p:tgtEl>
                                        <p:attrNameLst>
                                          <p:attrName>ppt_w</p:attrName>
                                        </p:attrNameLst>
                                      </p:cBhvr>
                                      <p:tavLst>
                                        <p:tav tm="0">
                                          <p:val>
                                            <p:fltVal val="0"/>
                                          </p:val>
                                        </p:tav>
                                        <p:tav tm="100000">
                                          <p:val>
                                            <p:strVal val="#ppt_w"/>
                                          </p:val>
                                        </p:tav>
                                      </p:tavLst>
                                    </p:anim>
                                    <p:anim calcmode="lin" valueType="num">
                                      <p:cBhvr>
                                        <p:cTn id="54" dur="500" fill="hold"/>
                                        <p:tgtEl>
                                          <p:spTgt spid="39"/>
                                        </p:tgtEl>
                                        <p:attrNameLst>
                                          <p:attrName>ppt_h</p:attrName>
                                        </p:attrNameLst>
                                      </p:cBhvr>
                                      <p:tavLst>
                                        <p:tav tm="0">
                                          <p:val>
                                            <p:fltVal val="0"/>
                                          </p:val>
                                        </p:tav>
                                        <p:tav tm="100000">
                                          <p:val>
                                            <p:strVal val="#ppt_h"/>
                                          </p:val>
                                        </p:tav>
                                      </p:tavLst>
                                    </p:anim>
                                    <p:animEffect transition="in" filter="fade">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p:cTn id="60" dur="500" fill="hold"/>
                                        <p:tgtEl>
                                          <p:spTgt spid="4"/>
                                        </p:tgtEl>
                                        <p:attrNameLst>
                                          <p:attrName>ppt_w</p:attrName>
                                        </p:attrNameLst>
                                      </p:cBhvr>
                                      <p:tavLst>
                                        <p:tav tm="0">
                                          <p:val>
                                            <p:fltVal val="0"/>
                                          </p:val>
                                        </p:tav>
                                        <p:tav tm="100000">
                                          <p:val>
                                            <p:strVal val="#ppt_w"/>
                                          </p:val>
                                        </p:tav>
                                      </p:tavLst>
                                    </p:anim>
                                    <p:anim calcmode="lin" valueType="num">
                                      <p:cBhvr>
                                        <p:cTn id="61" dur="500" fill="hold"/>
                                        <p:tgtEl>
                                          <p:spTgt spid="4"/>
                                        </p:tgtEl>
                                        <p:attrNameLst>
                                          <p:attrName>ppt_h</p:attrName>
                                        </p:attrNameLst>
                                      </p:cBhvr>
                                      <p:tavLst>
                                        <p:tav tm="0">
                                          <p:val>
                                            <p:fltVal val="0"/>
                                          </p:val>
                                        </p:tav>
                                        <p:tav tm="100000">
                                          <p:val>
                                            <p:strVal val="#ppt_h"/>
                                          </p:val>
                                        </p:tav>
                                      </p:tavLst>
                                    </p:anim>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p:cTn id="67" dur="500" fill="hold"/>
                                        <p:tgtEl>
                                          <p:spTgt spid="40"/>
                                        </p:tgtEl>
                                        <p:attrNameLst>
                                          <p:attrName>ppt_w</p:attrName>
                                        </p:attrNameLst>
                                      </p:cBhvr>
                                      <p:tavLst>
                                        <p:tav tm="0">
                                          <p:val>
                                            <p:fltVal val="0"/>
                                          </p:val>
                                        </p:tav>
                                        <p:tav tm="100000">
                                          <p:val>
                                            <p:strVal val="#ppt_w"/>
                                          </p:val>
                                        </p:tav>
                                      </p:tavLst>
                                    </p:anim>
                                    <p:anim calcmode="lin" valueType="num">
                                      <p:cBhvr>
                                        <p:cTn id="68" dur="500" fill="hold"/>
                                        <p:tgtEl>
                                          <p:spTgt spid="40"/>
                                        </p:tgtEl>
                                        <p:attrNameLst>
                                          <p:attrName>ppt_h</p:attrName>
                                        </p:attrNameLst>
                                      </p:cBhvr>
                                      <p:tavLst>
                                        <p:tav tm="0">
                                          <p:val>
                                            <p:fltVal val="0"/>
                                          </p:val>
                                        </p:tav>
                                        <p:tav tm="100000">
                                          <p:val>
                                            <p:strVal val="#ppt_h"/>
                                          </p:val>
                                        </p:tav>
                                      </p:tavLst>
                                    </p:anim>
                                    <p:animEffect transition="in" filter="fade">
                                      <p:cBhvr>
                                        <p:cTn id="69" dur="500"/>
                                        <p:tgtEl>
                                          <p:spTgt spid="4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1" nodeType="clickEffect">
                                  <p:stCondLst>
                                    <p:cond delay="0"/>
                                  </p:stCondLst>
                                  <p:childTnLst>
                                    <p:set>
                                      <p:cBhvr>
                                        <p:cTn id="73" dur="1" fill="hold">
                                          <p:stCondLst>
                                            <p:cond delay="0"/>
                                          </p:stCondLst>
                                        </p:cTn>
                                        <p:tgtEl>
                                          <p:spTgt spid="41"/>
                                        </p:tgtEl>
                                        <p:attrNameLst>
                                          <p:attrName>style.visibility</p:attrName>
                                        </p:attrNameLst>
                                      </p:cBhvr>
                                      <p:to>
                                        <p:strVal val="visible"/>
                                      </p:to>
                                    </p:set>
                                    <p:anim calcmode="lin" valueType="num">
                                      <p:cBhvr>
                                        <p:cTn id="74" dur="500" fill="hold"/>
                                        <p:tgtEl>
                                          <p:spTgt spid="41"/>
                                        </p:tgtEl>
                                        <p:attrNameLst>
                                          <p:attrName>ppt_w</p:attrName>
                                        </p:attrNameLst>
                                      </p:cBhvr>
                                      <p:tavLst>
                                        <p:tav tm="0">
                                          <p:val>
                                            <p:fltVal val="0"/>
                                          </p:val>
                                        </p:tav>
                                        <p:tav tm="100000">
                                          <p:val>
                                            <p:strVal val="#ppt_w"/>
                                          </p:val>
                                        </p:tav>
                                      </p:tavLst>
                                    </p:anim>
                                    <p:anim calcmode="lin" valueType="num">
                                      <p:cBhvr>
                                        <p:cTn id="75" dur="500" fill="hold"/>
                                        <p:tgtEl>
                                          <p:spTgt spid="41"/>
                                        </p:tgtEl>
                                        <p:attrNameLst>
                                          <p:attrName>ppt_h</p:attrName>
                                        </p:attrNameLst>
                                      </p:cBhvr>
                                      <p:tavLst>
                                        <p:tav tm="0">
                                          <p:val>
                                            <p:fltVal val="0"/>
                                          </p:val>
                                        </p:tav>
                                        <p:tav tm="100000">
                                          <p:val>
                                            <p:strVal val="#ppt_h"/>
                                          </p:val>
                                        </p:tav>
                                      </p:tavLst>
                                    </p:anim>
                                    <p:animEffect transition="in" filter="fade">
                                      <p:cBhvr>
                                        <p:cTn id="76" dur="500"/>
                                        <p:tgtEl>
                                          <p:spTgt spid="41"/>
                                        </p:tgtEl>
                                      </p:cBhvr>
                                    </p:animEffect>
                                  </p:childTnLst>
                                </p:cTn>
                              </p:par>
                              <p:par>
                                <p:cTn id="77" presetID="53" presetClass="entr" presetSubtype="16"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p:cTn id="79" dur="500" fill="hold"/>
                                        <p:tgtEl>
                                          <p:spTgt spid="5"/>
                                        </p:tgtEl>
                                        <p:attrNameLst>
                                          <p:attrName>ppt_w</p:attrName>
                                        </p:attrNameLst>
                                      </p:cBhvr>
                                      <p:tavLst>
                                        <p:tav tm="0">
                                          <p:val>
                                            <p:fltVal val="0"/>
                                          </p:val>
                                        </p:tav>
                                        <p:tav tm="100000">
                                          <p:val>
                                            <p:strVal val="#ppt_w"/>
                                          </p:val>
                                        </p:tav>
                                      </p:tavLst>
                                    </p:anim>
                                    <p:anim calcmode="lin" valueType="num">
                                      <p:cBhvr>
                                        <p:cTn id="80" dur="500" fill="hold"/>
                                        <p:tgtEl>
                                          <p:spTgt spid="5"/>
                                        </p:tgtEl>
                                        <p:attrNameLst>
                                          <p:attrName>ppt_h</p:attrName>
                                        </p:attrNameLst>
                                      </p:cBhvr>
                                      <p:tavLst>
                                        <p:tav tm="0">
                                          <p:val>
                                            <p:fltVal val="0"/>
                                          </p:val>
                                        </p:tav>
                                        <p:tav tm="100000">
                                          <p:val>
                                            <p:strVal val="#ppt_h"/>
                                          </p:val>
                                        </p:tav>
                                      </p:tavLst>
                                    </p:anim>
                                    <p:animEffect transition="in" filter="fade">
                                      <p:cBhvr>
                                        <p:cTn id="81" dur="500"/>
                                        <p:tgtEl>
                                          <p:spTgt spid="5"/>
                                        </p:tgtEl>
                                      </p:cBhvr>
                                    </p:animEffect>
                                  </p:childTnLst>
                                </p:cTn>
                              </p:par>
                              <p:par>
                                <p:cTn id="82" presetID="53" presetClass="entr" presetSubtype="16" fill="hold" nodeType="with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p:cTn id="84" dur="500" fill="hold"/>
                                        <p:tgtEl>
                                          <p:spTgt spid="6"/>
                                        </p:tgtEl>
                                        <p:attrNameLst>
                                          <p:attrName>ppt_w</p:attrName>
                                        </p:attrNameLst>
                                      </p:cBhvr>
                                      <p:tavLst>
                                        <p:tav tm="0">
                                          <p:val>
                                            <p:fltVal val="0"/>
                                          </p:val>
                                        </p:tav>
                                        <p:tav tm="100000">
                                          <p:val>
                                            <p:strVal val="#ppt_w"/>
                                          </p:val>
                                        </p:tav>
                                      </p:tavLst>
                                    </p:anim>
                                    <p:anim calcmode="lin" valueType="num">
                                      <p:cBhvr>
                                        <p:cTn id="85" dur="500" fill="hold"/>
                                        <p:tgtEl>
                                          <p:spTgt spid="6"/>
                                        </p:tgtEl>
                                        <p:attrNameLst>
                                          <p:attrName>ppt_h</p:attrName>
                                        </p:attrNameLst>
                                      </p:cBhvr>
                                      <p:tavLst>
                                        <p:tav tm="0">
                                          <p:val>
                                            <p:fltVal val="0"/>
                                          </p:val>
                                        </p:tav>
                                        <p:tav tm="100000">
                                          <p:val>
                                            <p:strVal val="#ppt_h"/>
                                          </p:val>
                                        </p:tav>
                                      </p:tavLst>
                                    </p:anim>
                                    <p:animEffect transition="in" filter="fade">
                                      <p:cBhvr>
                                        <p:cTn id="8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3" grpId="0" animBg="1"/>
      <p:bldP spid="41" grpId="1" animBg="1"/>
      <p:bldP spid="42" grpId="0"/>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577404"/>
            <a:ext cx="10496281" cy="13234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4000" b="1" dirty="0" err="1">
                <a:solidFill>
                  <a:schemeClr val="tx1"/>
                </a:solidFill>
                <a:effectLst>
                  <a:outerShdw blurRad="38100" dist="38100" dir="2700000" algn="tl">
                    <a:srgbClr val="000000">
                      <a:alpha val="43137"/>
                    </a:srgbClr>
                  </a:outerShdw>
                </a:effectLst>
                <a:latin typeface="NikoshBAN" pitchFamily="2" charset="0"/>
                <a:cs typeface="NikoshBAN" pitchFamily="2" charset="0"/>
              </a:rPr>
              <a:t>এবার</a:t>
            </a:r>
            <a:r>
              <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en-US" sz="4000" b="1" dirty="0" err="1">
                <a:solidFill>
                  <a:schemeClr val="tx1"/>
                </a:solidFill>
                <a:effectLst>
                  <a:outerShdw blurRad="38100" dist="38100" dir="2700000" algn="tl">
                    <a:srgbClr val="000000">
                      <a:alpha val="43137"/>
                    </a:srgbClr>
                  </a:outerShdw>
                </a:effectLst>
                <a:latin typeface="NikoshBAN" pitchFamily="2" charset="0"/>
                <a:cs typeface="NikoshBAN" pitchFamily="2" charset="0"/>
              </a:rPr>
              <a:t>আমরা</a:t>
            </a:r>
            <a:r>
              <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কম্পিউটারে তথ্য সংরক্ষণের জন্য যে ডিভাইস ব্যবহার করি তাদের </a:t>
            </a:r>
            <a:r>
              <a:rPr lang="en-US" sz="4000" b="1" dirty="0" err="1"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একটি</a:t>
            </a:r>
            <a:r>
              <a:rPr lang="en-US"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en-US" sz="4000" b="1" dirty="0" err="1">
                <a:solidFill>
                  <a:schemeClr val="tx1"/>
                </a:solidFill>
                <a:effectLst>
                  <a:outerShdw blurRad="38100" dist="38100" dir="2700000" algn="tl">
                    <a:srgbClr val="000000">
                      <a:alpha val="43137"/>
                    </a:srgbClr>
                  </a:outerShdw>
                </a:effectLst>
                <a:latin typeface="NikoshBAN" pitchFamily="2" charset="0"/>
                <a:cs typeface="NikoshBAN" pitchFamily="2" charset="0"/>
              </a:rPr>
              <a:t>ভিডিও</a:t>
            </a:r>
            <a:r>
              <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en-US" sz="4000" b="1" dirty="0" err="1"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দে</a:t>
            </a: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খি</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graphicFrame>
        <p:nvGraphicFramePr>
          <p:cNvPr id="34" name="Object 33">
            <a:hlinkClick r:id="" action="ppaction://ole?verb=0"/>
          </p:cNvPr>
          <p:cNvGraphicFramePr>
            <a:graphicFrameLocks noChangeAspect="1"/>
          </p:cNvGraphicFramePr>
          <p:nvPr>
            <p:extLst>
              <p:ext uri="{D42A27DB-BD31-4B8C-83A1-F6EECF244321}">
                <p14:modId xmlns:p14="http://schemas.microsoft.com/office/powerpoint/2010/main" val="3686921643"/>
              </p:ext>
            </p:extLst>
          </p:nvPr>
        </p:nvGraphicFramePr>
        <p:xfrm>
          <a:off x="4648200" y="2918629"/>
          <a:ext cx="2895600" cy="2443163"/>
        </p:xfrm>
        <a:graphic>
          <a:graphicData uri="http://schemas.openxmlformats.org/presentationml/2006/ole">
            <mc:AlternateContent xmlns:mc="http://schemas.openxmlformats.org/markup-compatibility/2006">
              <mc:Choice xmlns:v="urn:schemas-microsoft-com:vml" Requires="v">
                <p:oleObj spid="_x0000_s2158" name="Packager Shell Object" showAsIcon="1" r:id="rId3" imgW="914400" imgH="771480" progId="Package">
                  <p:embed/>
                </p:oleObj>
              </mc:Choice>
              <mc:Fallback>
                <p:oleObj name="Packager Shell Object" showAsIcon="1" r:id="rId3" imgW="914400" imgH="771480" progId="Package">
                  <p:embed/>
                  <p:pic>
                    <p:nvPicPr>
                      <p:cNvPr id="0" name=""/>
                      <p:cNvPicPr>
                        <a:picLocks noChangeAspect="1" noChangeArrowheads="1"/>
                      </p:cNvPicPr>
                      <p:nvPr/>
                    </p:nvPicPr>
                    <p:blipFill>
                      <a:blip r:embed="rId4"/>
                      <a:srcRect/>
                      <a:stretch>
                        <a:fillRect/>
                      </a:stretch>
                    </p:blipFill>
                    <p:spPr bwMode="auto">
                      <a:xfrm>
                        <a:off x="4648200" y="2918629"/>
                        <a:ext cx="2895600" cy="2443163"/>
                      </a:xfrm>
                      <a:prstGeom prst="rect">
                        <a:avLst/>
                      </a:prstGeom>
                      <a:noFill/>
                      <a:extLst/>
                    </p:spPr>
                  </p:pic>
                </p:oleObj>
              </mc:Fallback>
            </mc:AlternateContent>
          </a:graphicData>
        </a:graphic>
      </p:graphicFrame>
    </p:spTree>
    <p:extLst>
      <p:ext uri="{BB962C8B-B14F-4D97-AF65-F5344CB8AC3E}">
        <p14:creationId xmlns:p14="http://schemas.microsoft.com/office/powerpoint/2010/main" val="7320951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1295400"/>
            <a:ext cx="8458200" cy="3046988"/>
          </a:xfrm>
          <a:prstGeom prst="rect">
            <a:avLst/>
          </a:prstGeom>
        </p:spPr>
        <p:txBody>
          <a:bodyPr wrap="square">
            <a:spAutoFit/>
          </a:bodyPr>
          <a:lstStyle/>
          <a:p>
            <a:r>
              <a:rPr lang="as-IN" sz="3200" b="1" dirty="0">
                <a:solidFill>
                  <a:srgbClr val="202124"/>
                </a:solidFill>
                <a:latin typeface="NikoshBAN" panose="02000000000000000000" pitchFamily="2" charset="0"/>
                <a:cs typeface="NikoshBAN" panose="02000000000000000000" pitchFamily="2" charset="0"/>
              </a:rPr>
              <a:t>তেজস্ক্রিয়তা</a:t>
            </a:r>
            <a:r>
              <a:rPr lang="as-IN" sz="3200" dirty="0">
                <a:solidFill>
                  <a:srgbClr val="202124"/>
                </a:solidFill>
                <a:latin typeface="NikoshBAN" panose="02000000000000000000" pitchFamily="2" charset="0"/>
                <a:cs typeface="NikoshBAN" panose="02000000000000000000" pitchFamily="2" charset="0"/>
              </a:rPr>
              <a:t> হলো কোন কোন ভারী মৌলিক পদার্থের একটি গুণ যেগুলোর নিউক্লিয়াস থেকে স্বতঃস্ফূর্তভাবে অবিরত আলফা, বিটা ও গামা রশ্মি বিকরীত হয়। তেজষ্ক্রিয় রশ্মি নির্গমনের এই ঘটনাকে তেজষ্ক্রিয়তা(</a:t>
            </a:r>
            <a:r>
              <a:rPr lang="en-US" sz="3200" dirty="0">
                <a:solidFill>
                  <a:srgbClr val="202124"/>
                </a:solidFill>
                <a:latin typeface="NikoshBAN" panose="02000000000000000000" pitchFamily="2" charset="0"/>
                <a:cs typeface="NikoshBAN" panose="02000000000000000000" pitchFamily="2" charset="0"/>
              </a:rPr>
              <a:t>Radioactivity) </a:t>
            </a:r>
            <a:r>
              <a:rPr lang="as-IN" sz="3200" b="1" dirty="0">
                <a:solidFill>
                  <a:srgbClr val="202124"/>
                </a:solidFill>
                <a:latin typeface="NikoshBAN" panose="02000000000000000000" pitchFamily="2" charset="0"/>
                <a:cs typeface="NikoshBAN" panose="02000000000000000000" pitchFamily="2" charset="0"/>
              </a:rPr>
              <a:t>বলে</a:t>
            </a:r>
            <a:r>
              <a:rPr lang="as-IN" sz="3200" dirty="0">
                <a:solidFill>
                  <a:srgbClr val="202124"/>
                </a:solidFill>
                <a:latin typeface="NikoshBAN" panose="02000000000000000000" pitchFamily="2" charset="0"/>
                <a:cs typeface="NikoshBAN" panose="02000000000000000000" pitchFamily="2" charset="0"/>
              </a:rPr>
              <a:t>। তেজষ্ক্রিয়তা সংজ্ঞা তেজষ্ক্রিয় মৌলের তেজষ্ক্রিয় রশ্মি বিকিরণের ঘটনাকে তেজষ্ক্রিয়তা </a:t>
            </a:r>
            <a:r>
              <a:rPr lang="as-IN" sz="3200" b="1" dirty="0">
                <a:solidFill>
                  <a:srgbClr val="202124"/>
                </a:solidFill>
                <a:latin typeface="NikoshBAN" panose="02000000000000000000" pitchFamily="2" charset="0"/>
                <a:cs typeface="NikoshBAN" panose="02000000000000000000" pitchFamily="2" charset="0"/>
              </a:rPr>
              <a:t>বলে</a:t>
            </a:r>
            <a:r>
              <a:rPr lang="as-IN" sz="3200" dirty="0">
                <a:solidFill>
                  <a:srgbClr val="202124"/>
                </a:solidFill>
                <a:latin typeface="NikoshBAN" panose="02000000000000000000" pitchFamily="2" charset="0"/>
                <a:cs typeface="NikoshBAN" panose="02000000000000000000" pitchFamily="2" charset="0"/>
              </a:rPr>
              <a:t> ।</a:t>
            </a:r>
            <a:endParaRPr lang="en-US" sz="3200" dirty="0">
              <a:latin typeface="NikoshBAN" panose="02000000000000000000" pitchFamily="2" charset="0"/>
              <a:cs typeface="NikoshBAN" panose="02000000000000000000" pitchFamily="2" charset="0"/>
            </a:endParaRPr>
          </a:p>
        </p:txBody>
      </p:sp>
      <p:sp>
        <p:nvSpPr>
          <p:cNvPr id="3" name="TextBox 2"/>
          <p:cNvSpPr txBox="1"/>
          <p:nvPr/>
        </p:nvSpPr>
        <p:spPr>
          <a:xfrm>
            <a:off x="4114800" y="381001"/>
            <a:ext cx="3810000" cy="461665"/>
          </a:xfrm>
          <a:prstGeom prst="rect">
            <a:avLst/>
          </a:prstGeom>
          <a:noFill/>
        </p:spPr>
        <p:txBody>
          <a:bodyPr wrap="square" rtlCol="0">
            <a:spAutoFit/>
          </a:bodyPr>
          <a:lstStyle/>
          <a:p>
            <a:r>
              <a:rPr lang="en-US" sz="2400" dirty="0" err="1">
                <a:ln w="0">
                  <a:solidFill>
                    <a:srgbClr val="FF0000"/>
                  </a:solidFill>
                </a:ln>
                <a:solidFill>
                  <a:srgbClr val="002060"/>
                </a:solidFill>
                <a:effectLst>
                  <a:outerShdw blurRad="38100" dist="19050" dir="2700000" algn="tl" rotWithShape="0">
                    <a:schemeClr val="dk1">
                      <a:alpha val="40000"/>
                    </a:schemeClr>
                  </a:outerShdw>
                </a:effectLst>
              </a:rPr>
              <a:t>তেজষ্ক্রিয়তা</a:t>
            </a:r>
            <a:r>
              <a:rPr lang="en-US" sz="2400" dirty="0">
                <a:ln w="0">
                  <a:solidFill>
                    <a:srgbClr val="FF0000"/>
                  </a:solidFill>
                </a:ln>
                <a:solidFill>
                  <a:srgbClr val="002060"/>
                </a:solidFill>
                <a:effectLst>
                  <a:outerShdw blurRad="38100" dist="19050" dir="2700000" algn="tl" rotWithShape="0">
                    <a:schemeClr val="dk1">
                      <a:alpha val="40000"/>
                    </a:schemeClr>
                  </a:outerShdw>
                </a:effectLst>
              </a:rPr>
              <a:t> </a:t>
            </a:r>
            <a:r>
              <a:rPr lang="en-US" sz="2400" dirty="0" err="1">
                <a:ln w="0">
                  <a:solidFill>
                    <a:srgbClr val="FF0000"/>
                  </a:solidFill>
                </a:ln>
                <a:solidFill>
                  <a:srgbClr val="002060"/>
                </a:solidFill>
                <a:effectLst>
                  <a:outerShdw blurRad="38100" dist="19050" dir="2700000" algn="tl" rotWithShape="0">
                    <a:schemeClr val="dk1">
                      <a:alpha val="40000"/>
                    </a:schemeClr>
                  </a:outerShdw>
                </a:effectLst>
              </a:rPr>
              <a:t>বলতে</a:t>
            </a:r>
            <a:r>
              <a:rPr lang="en-US" sz="2400" dirty="0">
                <a:ln w="0">
                  <a:solidFill>
                    <a:srgbClr val="FF0000"/>
                  </a:solidFill>
                </a:ln>
                <a:solidFill>
                  <a:srgbClr val="002060"/>
                </a:solidFill>
                <a:effectLst>
                  <a:outerShdw blurRad="38100" dist="19050" dir="2700000" algn="tl" rotWithShape="0">
                    <a:schemeClr val="dk1">
                      <a:alpha val="40000"/>
                    </a:schemeClr>
                  </a:outerShdw>
                </a:effectLst>
              </a:rPr>
              <a:t> </a:t>
            </a:r>
            <a:r>
              <a:rPr lang="en-US" sz="2400" dirty="0" err="1">
                <a:ln w="0">
                  <a:solidFill>
                    <a:srgbClr val="FF0000"/>
                  </a:solidFill>
                </a:ln>
                <a:solidFill>
                  <a:srgbClr val="002060"/>
                </a:solidFill>
                <a:effectLst>
                  <a:outerShdw blurRad="38100" dist="19050" dir="2700000" algn="tl" rotWithShape="0">
                    <a:schemeClr val="dk1">
                      <a:alpha val="40000"/>
                    </a:schemeClr>
                  </a:outerShdw>
                </a:effectLst>
              </a:rPr>
              <a:t>কী</a:t>
            </a:r>
            <a:r>
              <a:rPr lang="en-US" sz="2400" dirty="0">
                <a:ln w="0">
                  <a:solidFill>
                    <a:srgbClr val="FF0000"/>
                  </a:solidFill>
                </a:ln>
                <a:solidFill>
                  <a:srgbClr val="002060"/>
                </a:solidFill>
                <a:effectLst>
                  <a:outerShdw blurRad="38100" dist="19050" dir="2700000" algn="tl" rotWithShape="0">
                    <a:schemeClr val="dk1">
                      <a:alpha val="40000"/>
                    </a:schemeClr>
                  </a:outerShdw>
                </a:effectLst>
              </a:rPr>
              <a:t> </a:t>
            </a:r>
            <a:r>
              <a:rPr lang="en-US" sz="2400" dirty="0" err="1">
                <a:ln w="0">
                  <a:solidFill>
                    <a:srgbClr val="FF0000"/>
                  </a:solidFill>
                </a:ln>
                <a:solidFill>
                  <a:srgbClr val="002060"/>
                </a:solidFill>
                <a:effectLst>
                  <a:outerShdw blurRad="38100" dist="19050" dir="2700000" algn="tl" rotWithShape="0">
                    <a:schemeClr val="dk1">
                      <a:alpha val="40000"/>
                    </a:schemeClr>
                  </a:outerShdw>
                </a:effectLst>
              </a:rPr>
              <a:t>বুঝ</a:t>
            </a:r>
            <a:r>
              <a:rPr lang="en-US" sz="2400" dirty="0">
                <a:ln w="0">
                  <a:solidFill>
                    <a:srgbClr val="FF0000"/>
                  </a:solidFill>
                </a:ln>
                <a:solidFill>
                  <a:srgbClr val="002060"/>
                </a:solidFill>
                <a:effectLst>
                  <a:outerShdw blurRad="38100" dist="19050" dir="2700000" algn="tl" rotWithShape="0">
                    <a:schemeClr val="dk1">
                      <a:alpha val="40000"/>
                    </a:schemeClr>
                  </a:outerShdw>
                </a:effectLst>
              </a:rPr>
              <a:t> ? </a:t>
            </a:r>
          </a:p>
        </p:txBody>
      </p:sp>
      <p:sp>
        <p:nvSpPr>
          <p:cNvPr id="4" name="TextBox 3"/>
          <p:cNvSpPr txBox="1"/>
          <p:nvPr/>
        </p:nvSpPr>
        <p:spPr>
          <a:xfrm>
            <a:off x="2057400" y="930063"/>
            <a:ext cx="1905000" cy="461665"/>
          </a:xfrm>
          <a:prstGeom prst="rect">
            <a:avLst/>
          </a:prstGeom>
          <a:noFill/>
        </p:spPr>
        <p:txBody>
          <a:bodyPr wrap="square" rtlCol="0">
            <a:spAutoFit/>
          </a:bodyPr>
          <a:lstStyle/>
          <a:p>
            <a:r>
              <a:rPr lang="en-US" sz="2400" dirty="0" err="1">
                <a:ln w="0">
                  <a:solidFill>
                    <a:srgbClr val="FF0000"/>
                  </a:solidFill>
                </a:ln>
                <a:solidFill>
                  <a:srgbClr val="002060"/>
                </a:solidFill>
                <a:effectLst>
                  <a:outerShdw blurRad="38100" dist="19050" dir="2700000" algn="tl" rotWithShape="0">
                    <a:schemeClr val="dk1">
                      <a:alpha val="40000"/>
                    </a:schemeClr>
                  </a:outerShdw>
                </a:effectLst>
              </a:rPr>
              <a:t>তেজষ্ক্রিয়তা</a:t>
            </a:r>
            <a:r>
              <a:rPr lang="bn-IN" sz="2400" dirty="0">
                <a:ln w="0">
                  <a:solidFill>
                    <a:srgbClr val="FF0000"/>
                  </a:solidFill>
                </a:ln>
                <a:solidFill>
                  <a:srgbClr val="002060"/>
                </a:solidFill>
                <a:effectLst>
                  <a:outerShdw blurRad="38100" dist="19050" dir="2700000" algn="tl" rotWithShape="0">
                    <a:schemeClr val="dk1">
                      <a:alpha val="40000"/>
                    </a:schemeClr>
                  </a:outerShdw>
                </a:effectLst>
              </a:rPr>
              <a:t>ঃ </a:t>
            </a:r>
            <a:r>
              <a:rPr lang="en-US" sz="2400" dirty="0">
                <a:ln w="0">
                  <a:solidFill>
                    <a:srgbClr val="FF0000"/>
                  </a:solidFill>
                </a:ln>
                <a:solidFill>
                  <a:srgbClr val="002060"/>
                </a:solidFill>
                <a:effectLst>
                  <a:outerShdw blurRad="38100" dist="19050" dir="2700000" algn="tl" rotWithShape="0">
                    <a:schemeClr val="dk1">
                      <a:alpha val="40000"/>
                    </a:schemeClr>
                  </a:outerShdw>
                </a:effectLst>
              </a:rPr>
              <a:t> </a:t>
            </a:r>
          </a:p>
        </p:txBody>
      </p:sp>
      <p:sp>
        <p:nvSpPr>
          <p:cNvPr id="5" name="Rectangle 4"/>
          <p:cNvSpPr/>
          <p:nvPr/>
        </p:nvSpPr>
        <p:spPr>
          <a:xfrm>
            <a:off x="2034989" y="5562600"/>
            <a:ext cx="8458199" cy="1077218"/>
          </a:xfrm>
          <a:prstGeom prst="rect">
            <a:avLst/>
          </a:prstGeom>
        </p:spPr>
        <p:txBody>
          <a:bodyPr wrap="square">
            <a:spAutoFit/>
          </a:bodyPr>
          <a:lstStyle/>
          <a:p>
            <a:r>
              <a:rPr lang="bn-IN" sz="3200" dirty="0">
                <a:solidFill>
                  <a:srgbClr val="202122"/>
                </a:solidFill>
                <a:latin typeface="NikoshBAN" panose="02000000000000000000" pitchFamily="2" charset="0"/>
                <a:cs typeface="NikoshBAN" panose="02000000000000000000" pitchFamily="2" charset="0"/>
              </a:rPr>
              <a:t>তেজষ্ক্রিয়তা পরিমাপ করার জন্য যে একক ধরা হয় তাকে বলা হয় বেকেরেল।</a:t>
            </a:r>
            <a:endParaRPr lang="en-US" sz="3200" dirty="0">
              <a:latin typeface="NikoshBAN" panose="02000000000000000000" pitchFamily="2" charset="0"/>
              <a:cs typeface="NikoshBAN" panose="02000000000000000000" pitchFamily="2"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3780285"/>
            <a:ext cx="2228850" cy="1854882"/>
          </a:xfrm>
          <a:prstGeom prst="rect">
            <a:avLst/>
          </a:prstGeom>
        </p:spPr>
      </p:pic>
    </p:spTree>
    <p:extLst>
      <p:ext uri="{BB962C8B-B14F-4D97-AF65-F5344CB8AC3E}">
        <p14:creationId xmlns:p14="http://schemas.microsoft.com/office/powerpoint/2010/main" val="1350165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800101"/>
            <a:ext cx="8839200" cy="99060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en-US" sz="6000" b="1" dirty="0" err="1">
                <a:effectLst>
                  <a:outerShdw blurRad="38100" dist="38100" dir="2700000" algn="tl">
                    <a:srgbClr val="000000">
                      <a:alpha val="43137"/>
                    </a:srgbClr>
                  </a:outerShdw>
                </a:effectLst>
                <a:latin typeface="NikoshBAN" pitchFamily="2" charset="0"/>
                <a:cs typeface="NikoshBAN" pitchFamily="2" charset="0"/>
              </a:rPr>
              <a:t>একক</a:t>
            </a:r>
            <a:r>
              <a:rPr lang="en-US" sz="6000" b="1" dirty="0">
                <a:effectLst>
                  <a:outerShdw blurRad="38100" dist="38100" dir="2700000" algn="tl">
                    <a:srgbClr val="000000">
                      <a:alpha val="43137"/>
                    </a:srgbClr>
                  </a:outerShdw>
                </a:effectLst>
                <a:latin typeface="NikoshBAN" pitchFamily="2" charset="0"/>
                <a:cs typeface="NikoshBAN" pitchFamily="2" charset="0"/>
              </a:rPr>
              <a:t> </a:t>
            </a:r>
            <a:r>
              <a:rPr lang="en-US" sz="6000" b="1" dirty="0" err="1">
                <a:effectLst>
                  <a:outerShdw blurRad="38100" dist="38100" dir="2700000" algn="tl">
                    <a:srgbClr val="000000">
                      <a:alpha val="43137"/>
                    </a:srgbClr>
                  </a:outerShdw>
                </a:effectLst>
                <a:latin typeface="NikoshBAN" pitchFamily="2" charset="0"/>
                <a:cs typeface="NikoshBAN" pitchFamily="2" charset="0"/>
              </a:rPr>
              <a:t>কাজ</a:t>
            </a:r>
            <a:endParaRPr lang="en-US" sz="60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5" name="TextBox 4"/>
          <p:cNvSpPr txBox="1"/>
          <p:nvPr/>
        </p:nvSpPr>
        <p:spPr>
          <a:xfrm>
            <a:off x="1981200" y="3886200"/>
            <a:ext cx="8305800" cy="707886"/>
          </a:xfrm>
          <a:prstGeom prst="rect">
            <a:avLst/>
          </a:prstGeom>
          <a:noFill/>
        </p:spPr>
        <p:txBody>
          <a:bodyPr wrap="square" rtlCol="0">
            <a:spAutoFit/>
          </a:bodyPr>
          <a:lstStyle/>
          <a:p>
            <a:r>
              <a:rPr lang="en-US" sz="4000" dirty="0">
                <a:latin typeface="NikoshBAN" pitchFamily="2" charset="0"/>
                <a:cs typeface="NikoshBAN" pitchFamily="2" charset="0"/>
              </a:rPr>
              <a:t>২. </a:t>
            </a:r>
            <a:r>
              <a:rPr lang="en-US" sz="4000" dirty="0" err="1">
                <a:latin typeface="NikoshBAN" pitchFamily="2" charset="0"/>
                <a:cs typeface="NikoshBAN" pitchFamily="2" charset="0"/>
              </a:rPr>
              <a:t>মেমোরি</a:t>
            </a:r>
            <a:r>
              <a:rPr lang="en-US" sz="4000" dirty="0">
                <a:latin typeface="NikoshBAN" pitchFamily="2" charset="0"/>
                <a:cs typeface="NikoshBAN" pitchFamily="2" charset="0"/>
              </a:rPr>
              <a:t> </a:t>
            </a:r>
            <a:r>
              <a:rPr lang="en-US" sz="4000" dirty="0" err="1">
                <a:latin typeface="NikoshBAN" pitchFamily="2" charset="0"/>
                <a:cs typeface="NikoshBAN" pitchFamily="2" charset="0"/>
              </a:rPr>
              <a:t>কত</a:t>
            </a:r>
            <a:r>
              <a:rPr lang="en-US" sz="4000" dirty="0">
                <a:latin typeface="NikoshBAN" pitchFamily="2" charset="0"/>
                <a:cs typeface="NikoshBAN" pitchFamily="2" charset="0"/>
              </a:rPr>
              <a:t> </a:t>
            </a:r>
            <a:r>
              <a:rPr lang="en-US" sz="4000" dirty="0" err="1">
                <a:latin typeface="NikoshBAN" pitchFamily="2" charset="0"/>
                <a:cs typeface="NikoshBAN" pitchFamily="2" charset="0"/>
              </a:rPr>
              <a:t>প্রকার</a:t>
            </a:r>
            <a:r>
              <a:rPr lang="en-US" sz="4000" dirty="0">
                <a:latin typeface="NikoshBAN" pitchFamily="2" charset="0"/>
                <a:cs typeface="NikoshBAN" pitchFamily="2" charset="0"/>
              </a:rPr>
              <a:t> ও </a:t>
            </a:r>
            <a:r>
              <a:rPr lang="bn-IN" sz="4000" dirty="0" smtClean="0">
                <a:latin typeface="NikoshBAN" pitchFamily="2" charset="0"/>
                <a:cs typeface="NikoshBAN" pitchFamily="2" charset="0"/>
              </a:rPr>
              <a:t>কি কি</a:t>
            </a:r>
            <a:r>
              <a:rPr lang="en-US" sz="4000" dirty="0" smtClean="0">
                <a:latin typeface="NikoshBAN" pitchFamily="2" charset="0"/>
                <a:cs typeface="NikoshBAN" pitchFamily="2" charset="0"/>
              </a:rPr>
              <a:t>?</a:t>
            </a:r>
            <a:endParaRPr lang="en-US" sz="4000" dirty="0">
              <a:latin typeface="NikoshBAN" pitchFamily="2" charset="0"/>
              <a:cs typeface="NikoshBAN" pitchFamily="2" charset="0"/>
            </a:endParaRPr>
          </a:p>
        </p:txBody>
      </p:sp>
      <p:sp>
        <p:nvSpPr>
          <p:cNvPr id="7" name="TextBox 6"/>
          <p:cNvSpPr txBox="1"/>
          <p:nvPr/>
        </p:nvSpPr>
        <p:spPr>
          <a:xfrm>
            <a:off x="1905000" y="2590801"/>
            <a:ext cx="8610600" cy="646331"/>
          </a:xfrm>
          <a:prstGeom prst="rect">
            <a:avLst/>
          </a:prstGeom>
          <a:noFill/>
        </p:spPr>
        <p:txBody>
          <a:bodyPr wrap="square" rtlCol="0">
            <a:spAutoFit/>
          </a:bodyPr>
          <a:lstStyle/>
          <a:p>
            <a:r>
              <a:rPr lang="en-US" sz="3600" dirty="0">
                <a:latin typeface="NikoshBAN" pitchFamily="2" charset="0"/>
                <a:cs typeface="NikoshBAN" pitchFamily="2" charset="0"/>
              </a:rPr>
              <a:t>১. </a:t>
            </a:r>
            <a:r>
              <a:rPr lang="en-US" sz="3600" dirty="0" err="1">
                <a:latin typeface="NikoshBAN" pitchFamily="2" charset="0"/>
                <a:cs typeface="NikoshBAN" pitchFamily="2" charset="0"/>
              </a:rPr>
              <a:t>তথ্য</a:t>
            </a:r>
            <a:r>
              <a:rPr lang="en-US" sz="3600" dirty="0">
                <a:latin typeface="NikoshBAN" pitchFamily="2" charset="0"/>
                <a:cs typeface="NikoshBAN" pitchFamily="2" charset="0"/>
              </a:rPr>
              <a:t> </a:t>
            </a:r>
            <a:r>
              <a:rPr lang="en-US" sz="3600" dirty="0" err="1">
                <a:latin typeface="NikoshBAN" pitchFamily="2" charset="0"/>
                <a:cs typeface="NikoshBAN" pitchFamily="2" charset="0"/>
              </a:rPr>
              <a:t>সংরক্ষনের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জন্য</a:t>
            </a:r>
            <a:r>
              <a:rPr lang="en-US" sz="3600" dirty="0">
                <a:latin typeface="NikoshBAN" pitchFamily="2" charset="0"/>
                <a:cs typeface="NikoshBAN" pitchFamily="2" charset="0"/>
              </a:rPr>
              <a:t> </a:t>
            </a:r>
            <a:r>
              <a:rPr lang="en-US" sz="3600" dirty="0" err="1">
                <a:latin typeface="NikoshBAN" pitchFamily="2" charset="0"/>
                <a:cs typeface="NikoshBAN" pitchFamily="2" charset="0"/>
              </a:rPr>
              <a:t>আমরা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কোন</a:t>
            </a:r>
            <a:r>
              <a:rPr lang="en-US" sz="3600" dirty="0">
                <a:latin typeface="NikoshBAN" pitchFamily="2" charset="0"/>
                <a:cs typeface="NikoshBAN" pitchFamily="2" charset="0"/>
              </a:rPr>
              <a:t> </a:t>
            </a:r>
            <a:r>
              <a:rPr lang="en-US" sz="3600" dirty="0" err="1" smtClean="0">
                <a:latin typeface="NikoshBAN" pitchFamily="2" charset="0"/>
                <a:cs typeface="NikoshBAN" pitchFamily="2" charset="0"/>
              </a:rPr>
              <a:t>ডিভাই</a:t>
            </a:r>
            <a:r>
              <a:rPr lang="bn-IN" sz="3600" dirty="0">
                <a:latin typeface="NikoshBAN" pitchFamily="2" charset="0"/>
                <a:cs typeface="NikoshBAN" pitchFamily="2" charset="0"/>
              </a:rPr>
              <a:t>স</a:t>
            </a:r>
            <a:r>
              <a:rPr lang="en-US" sz="3600" dirty="0" smtClean="0">
                <a:latin typeface="NikoshBAN" pitchFamily="2" charset="0"/>
                <a:cs typeface="NikoshBAN" pitchFamily="2" charset="0"/>
              </a:rPr>
              <a:t> </a:t>
            </a:r>
            <a:r>
              <a:rPr lang="en-US" sz="3600" dirty="0" err="1">
                <a:latin typeface="NikoshBAN" pitchFamily="2" charset="0"/>
                <a:cs typeface="NikoshBAN" pitchFamily="2" charset="0"/>
              </a:rPr>
              <a:t>ব্যবহার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করি</a:t>
            </a:r>
            <a:r>
              <a:rPr lang="en-US" sz="3600" dirty="0">
                <a:latin typeface="NikoshBAN" pitchFamily="2" charset="0"/>
                <a:cs typeface="NikoshBAN" pitchFamily="2" charset="0"/>
              </a:rPr>
              <a:t>?</a:t>
            </a:r>
          </a:p>
        </p:txBody>
      </p:sp>
    </p:spTree>
    <p:extLst>
      <p:ext uri="{BB962C8B-B14F-4D97-AF65-F5344CB8AC3E}">
        <p14:creationId xmlns:p14="http://schemas.microsoft.com/office/powerpoint/2010/main" val="6781480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488233"/>
            <a:ext cx="8839200" cy="91440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bn-IN" sz="6000" b="1" dirty="0" smtClean="0">
                <a:effectLst>
                  <a:outerShdw blurRad="38100" dist="38100" dir="2700000" algn="tl">
                    <a:srgbClr val="000000">
                      <a:alpha val="43137"/>
                    </a:srgbClr>
                  </a:outerShdw>
                </a:effectLst>
                <a:latin typeface="NikoshBAN" pitchFamily="2" charset="0"/>
                <a:cs typeface="NikoshBAN" pitchFamily="2" charset="0"/>
              </a:rPr>
              <a:t>একক কাজের </a:t>
            </a:r>
            <a:r>
              <a:rPr lang="en-US" sz="6000" b="1" dirty="0" err="1" smtClean="0">
                <a:effectLst>
                  <a:outerShdw blurRad="38100" dist="38100" dir="2700000" algn="tl">
                    <a:srgbClr val="000000">
                      <a:alpha val="43137"/>
                    </a:srgbClr>
                  </a:outerShdw>
                </a:effectLst>
                <a:latin typeface="NikoshBAN" pitchFamily="2" charset="0"/>
                <a:cs typeface="NikoshBAN" pitchFamily="2" charset="0"/>
              </a:rPr>
              <a:t>সমাধান</a:t>
            </a:r>
            <a:endParaRPr lang="en-US" sz="60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7" name="TextBox 6"/>
          <p:cNvSpPr txBox="1"/>
          <p:nvPr/>
        </p:nvSpPr>
        <p:spPr>
          <a:xfrm>
            <a:off x="795710" y="3314307"/>
            <a:ext cx="7620000" cy="646331"/>
          </a:xfrm>
          <a:prstGeom prst="rect">
            <a:avLst/>
          </a:prstGeom>
          <a:noFill/>
        </p:spPr>
        <p:txBody>
          <a:bodyPr wrap="square" rtlCol="0">
            <a:spAutoFit/>
          </a:bodyPr>
          <a:lstStyle/>
          <a:p>
            <a:r>
              <a:rPr lang="en-US" sz="3600" dirty="0">
                <a:latin typeface="NikoshBAN" pitchFamily="2" charset="0"/>
                <a:cs typeface="NikoshBAN" pitchFamily="2" charset="0"/>
              </a:rPr>
              <a:t>২. </a:t>
            </a:r>
            <a:r>
              <a:rPr lang="en-US" sz="3600" dirty="0" err="1">
                <a:latin typeface="NikoshBAN" pitchFamily="2" charset="0"/>
                <a:cs typeface="NikoshBAN" pitchFamily="2" charset="0"/>
              </a:rPr>
              <a:t>মেমোরি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দুই</a:t>
            </a:r>
            <a:r>
              <a:rPr lang="en-US" sz="3600" dirty="0">
                <a:latin typeface="NikoshBAN" pitchFamily="2" charset="0"/>
                <a:cs typeface="NikoshBAN" pitchFamily="2" charset="0"/>
              </a:rPr>
              <a:t> </a:t>
            </a:r>
            <a:r>
              <a:rPr lang="en-US" sz="3600" dirty="0" err="1">
                <a:latin typeface="NikoshBAN" pitchFamily="2" charset="0"/>
                <a:cs typeface="NikoshBAN" pitchFamily="2" charset="0"/>
              </a:rPr>
              <a:t>প্রকার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যথাঃ</a:t>
            </a:r>
            <a:r>
              <a:rPr lang="en-US" sz="3600" dirty="0">
                <a:latin typeface="NikoshBAN" pitchFamily="2" charset="0"/>
                <a:cs typeface="NikoshBAN" pitchFamily="2" charset="0"/>
              </a:rPr>
              <a:t> </a:t>
            </a:r>
          </a:p>
        </p:txBody>
      </p:sp>
      <p:sp>
        <p:nvSpPr>
          <p:cNvPr id="10" name="TextBox 9"/>
          <p:cNvSpPr txBox="1"/>
          <p:nvPr/>
        </p:nvSpPr>
        <p:spPr>
          <a:xfrm>
            <a:off x="795710" y="1786949"/>
            <a:ext cx="6210299" cy="1200329"/>
          </a:xfrm>
          <a:prstGeom prst="rect">
            <a:avLst/>
          </a:prstGeom>
          <a:noFill/>
        </p:spPr>
        <p:txBody>
          <a:bodyPr wrap="square" rtlCol="0">
            <a:spAutoFit/>
          </a:bodyPr>
          <a:lstStyle/>
          <a:p>
            <a:pPr algn="just"/>
            <a:r>
              <a:rPr lang="en-US" sz="3600" dirty="0">
                <a:latin typeface="NikoshBAN" pitchFamily="2" charset="0"/>
                <a:cs typeface="NikoshBAN" pitchFamily="2" charset="0"/>
              </a:rPr>
              <a:t>১. </a:t>
            </a:r>
            <a:r>
              <a:rPr lang="en-US" sz="3600" dirty="0" err="1">
                <a:latin typeface="NikoshBAN" pitchFamily="2" charset="0"/>
                <a:cs typeface="NikoshBAN" pitchFamily="2" charset="0"/>
              </a:rPr>
              <a:t>তথ্য</a:t>
            </a:r>
            <a:r>
              <a:rPr lang="en-US" sz="3600" dirty="0">
                <a:latin typeface="NikoshBAN" pitchFamily="2" charset="0"/>
                <a:cs typeface="NikoshBAN" pitchFamily="2" charset="0"/>
              </a:rPr>
              <a:t> </a:t>
            </a:r>
            <a:r>
              <a:rPr lang="en-US" sz="3600" dirty="0" err="1">
                <a:latin typeface="NikoshBAN" pitchFamily="2" charset="0"/>
                <a:cs typeface="NikoshBAN" pitchFamily="2" charset="0"/>
              </a:rPr>
              <a:t>সংরক্ষনের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জন্য</a:t>
            </a:r>
            <a:r>
              <a:rPr lang="en-US" sz="3600" dirty="0">
                <a:latin typeface="NikoshBAN" pitchFamily="2" charset="0"/>
                <a:cs typeface="NikoshBAN" pitchFamily="2" charset="0"/>
              </a:rPr>
              <a:t> </a:t>
            </a:r>
            <a:r>
              <a:rPr lang="en-US" sz="3600" dirty="0" err="1">
                <a:latin typeface="NikoshBAN" pitchFamily="2" charset="0"/>
                <a:cs typeface="NikoshBAN" pitchFamily="2" charset="0"/>
              </a:rPr>
              <a:t>আমরা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মেমোরি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বা</a:t>
            </a:r>
            <a:r>
              <a:rPr lang="en-US" sz="3600" dirty="0">
                <a:latin typeface="NikoshBAN" pitchFamily="2" charset="0"/>
                <a:cs typeface="NikoshBAN" pitchFamily="2" charset="0"/>
              </a:rPr>
              <a:t> </a:t>
            </a:r>
            <a:r>
              <a:rPr lang="en-US" sz="3600" dirty="0" err="1">
                <a:latin typeface="NikoshBAN" pitchFamily="2" charset="0"/>
                <a:cs typeface="NikoshBAN" pitchFamily="2" charset="0"/>
              </a:rPr>
              <a:t>স্টোরেজ</a:t>
            </a:r>
            <a:r>
              <a:rPr lang="en-US" sz="3600" dirty="0">
                <a:latin typeface="NikoshBAN" pitchFamily="2" charset="0"/>
                <a:cs typeface="NikoshBAN" pitchFamily="2" charset="0"/>
              </a:rPr>
              <a:t> </a:t>
            </a:r>
            <a:r>
              <a:rPr lang="en-US" sz="3600" dirty="0" err="1">
                <a:latin typeface="NikoshBAN" pitchFamily="2" charset="0"/>
                <a:cs typeface="NikoshBAN" pitchFamily="2" charset="0"/>
              </a:rPr>
              <a:t>ডিভাইজ</a:t>
            </a:r>
            <a:r>
              <a:rPr lang="en-US" sz="3600" dirty="0">
                <a:latin typeface="NikoshBAN" pitchFamily="2" charset="0"/>
                <a:cs typeface="NikoshBAN" pitchFamily="2" charset="0"/>
              </a:rPr>
              <a:t> </a:t>
            </a:r>
            <a:r>
              <a:rPr lang="en-US" sz="3600" dirty="0" err="1">
                <a:latin typeface="NikoshBAN" pitchFamily="2" charset="0"/>
                <a:cs typeface="NikoshBAN" pitchFamily="2" charset="0"/>
              </a:rPr>
              <a:t>ব্যবহার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করি</a:t>
            </a:r>
            <a:r>
              <a:rPr lang="en-US" sz="3600" dirty="0">
                <a:latin typeface="NikoshBAN" pitchFamily="2" charset="0"/>
                <a:cs typeface="NikoshBAN" pitchFamily="2" charset="0"/>
              </a:rPr>
              <a:t>।</a:t>
            </a:r>
          </a:p>
        </p:txBody>
      </p:sp>
      <p:sp>
        <p:nvSpPr>
          <p:cNvPr id="2" name="Rectangle 1"/>
          <p:cNvSpPr/>
          <p:nvPr/>
        </p:nvSpPr>
        <p:spPr>
          <a:xfrm>
            <a:off x="7315200" y="1471866"/>
            <a:ext cx="2095500" cy="1788084"/>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467850" y="1448260"/>
            <a:ext cx="2095500" cy="178808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442484" y="4048306"/>
            <a:ext cx="6025116" cy="646331"/>
          </a:xfrm>
          <a:prstGeom prst="rect">
            <a:avLst/>
          </a:prstGeom>
          <a:noFill/>
        </p:spPr>
        <p:txBody>
          <a:bodyPr wrap="square" rtlCol="0">
            <a:spAutoFit/>
          </a:bodyPr>
          <a:lstStyle/>
          <a:p>
            <a:r>
              <a:rPr lang="en-US" sz="3600" dirty="0">
                <a:latin typeface="NikoshBAN" pitchFamily="2" charset="0"/>
                <a:cs typeface="NikoshBAN" pitchFamily="2" charset="0"/>
              </a:rPr>
              <a:t>১. RAM </a:t>
            </a:r>
            <a:r>
              <a:rPr lang="en-US" sz="3600" dirty="0" err="1">
                <a:latin typeface="NikoshBAN" pitchFamily="2" charset="0"/>
                <a:cs typeface="NikoshBAN" pitchFamily="2" charset="0"/>
              </a:rPr>
              <a:t>বা</a:t>
            </a:r>
            <a:r>
              <a:rPr lang="en-US" sz="3600" dirty="0">
                <a:latin typeface="NikoshBAN" pitchFamily="2" charset="0"/>
                <a:cs typeface="NikoshBAN" pitchFamily="2" charset="0"/>
              </a:rPr>
              <a:t> </a:t>
            </a:r>
            <a:r>
              <a:rPr lang="en-US" sz="3600" dirty="0" err="1">
                <a:latin typeface="NikoshBAN" pitchFamily="2" charset="0"/>
                <a:cs typeface="NikoshBAN" pitchFamily="2" charset="0"/>
              </a:rPr>
              <a:t>অস্থায়ী</a:t>
            </a:r>
            <a:r>
              <a:rPr lang="en-US" sz="3600" dirty="0">
                <a:latin typeface="NikoshBAN" pitchFamily="2" charset="0"/>
                <a:cs typeface="NikoshBAN" pitchFamily="2" charset="0"/>
              </a:rPr>
              <a:t> </a:t>
            </a:r>
            <a:r>
              <a:rPr lang="en-US" sz="3600" dirty="0" err="1">
                <a:latin typeface="NikoshBAN" pitchFamily="2" charset="0"/>
                <a:cs typeface="NikoshBAN" pitchFamily="2" charset="0"/>
              </a:rPr>
              <a:t>মেমোরি</a:t>
            </a:r>
            <a:r>
              <a:rPr lang="en-US" sz="3600" dirty="0">
                <a:latin typeface="NikoshBAN" pitchFamily="2" charset="0"/>
                <a:cs typeface="NikoshBAN" pitchFamily="2" charset="0"/>
              </a:rPr>
              <a:t>।</a:t>
            </a:r>
          </a:p>
        </p:txBody>
      </p:sp>
      <p:sp>
        <p:nvSpPr>
          <p:cNvPr id="24" name="TextBox 23"/>
          <p:cNvSpPr txBox="1"/>
          <p:nvPr/>
        </p:nvSpPr>
        <p:spPr>
          <a:xfrm>
            <a:off x="1421702" y="5221070"/>
            <a:ext cx="6025116" cy="646331"/>
          </a:xfrm>
          <a:prstGeom prst="rect">
            <a:avLst/>
          </a:prstGeom>
          <a:noFill/>
        </p:spPr>
        <p:txBody>
          <a:bodyPr wrap="square" rtlCol="0">
            <a:spAutoFit/>
          </a:bodyPr>
          <a:lstStyle/>
          <a:p>
            <a:r>
              <a:rPr lang="en-US" sz="3600" dirty="0">
                <a:latin typeface="NikoshBAN" pitchFamily="2" charset="0"/>
                <a:cs typeface="NikoshBAN" pitchFamily="2" charset="0"/>
              </a:rPr>
              <a:t>২. ROM </a:t>
            </a:r>
            <a:r>
              <a:rPr lang="en-US" sz="3600" dirty="0" err="1">
                <a:latin typeface="NikoshBAN" pitchFamily="2" charset="0"/>
                <a:cs typeface="NikoshBAN" pitchFamily="2" charset="0"/>
              </a:rPr>
              <a:t>বা</a:t>
            </a:r>
            <a:r>
              <a:rPr lang="en-US" sz="3600" dirty="0">
                <a:latin typeface="NikoshBAN" pitchFamily="2" charset="0"/>
                <a:cs typeface="NikoshBAN" pitchFamily="2" charset="0"/>
              </a:rPr>
              <a:t> </a:t>
            </a:r>
            <a:r>
              <a:rPr lang="en-US" sz="3600" dirty="0" err="1">
                <a:latin typeface="NikoshBAN" pitchFamily="2" charset="0"/>
                <a:cs typeface="NikoshBAN" pitchFamily="2" charset="0"/>
              </a:rPr>
              <a:t>স্থায়ী</a:t>
            </a:r>
            <a:r>
              <a:rPr lang="en-US" sz="3600" dirty="0">
                <a:latin typeface="NikoshBAN" pitchFamily="2" charset="0"/>
                <a:cs typeface="NikoshBAN" pitchFamily="2" charset="0"/>
              </a:rPr>
              <a:t> </a:t>
            </a:r>
            <a:r>
              <a:rPr lang="en-US" sz="3600" dirty="0" err="1">
                <a:latin typeface="NikoshBAN" pitchFamily="2" charset="0"/>
                <a:cs typeface="NikoshBAN" pitchFamily="2" charset="0"/>
              </a:rPr>
              <a:t>মেমোরি</a:t>
            </a:r>
            <a:r>
              <a:rPr lang="en-US" sz="3600" dirty="0">
                <a:latin typeface="NikoshBAN" pitchFamily="2" charset="0"/>
                <a:cs typeface="NikoshBAN" pitchFamily="2" charset="0"/>
              </a:rPr>
              <a:t>।</a:t>
            </a:r>
          </a:p>
        </p:txBody>
      </p:sp>
      <p:sp>
        <p:nvSpPr>
          <p:cNvPr id="4" name="Rectangle 3"/>
          <p:cNvSpPr/>
          <p:nvPr/>
        </p:nvSpPr>
        <p:spPr>
          <a:xfrm>
            <a:off x="7993742" y="3476289"/>
            <a:ext cx="3124200" cy="1525348"/>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93742" y="5025243"/>
            <a:ext cx="3124200" cy="1344884"/>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83643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500" fill="hold"/>
                                        <p:tgtEl>
                                          <p:spTgt spid="25"/>
                                        </p:tgtEl>
                                        <p:attrNameLst>
                                          <p:attrName>ppt_w</p:attrName>
                                        </p:attrNameLst>
                                      </p:cBhvr>
                                      <p:tavLst>
                                        <p:tav tm="0">
                                          <p:val>
                                            <p:fltVal val="0"/>
                                          </p:val>
                                        </p:tav>
                                        <p:tav tm="100000">
                                          <p:val>
                                            <p:strVal val="#ppt_w"/>
                                          </p:val>
                                        </p:tav>
                                      </p:tavLst>
                                    </p:anim>
                                    <p:anim calcmode="lin" valueType="num">
                                      <p:cBhvr>
                                        <p:cTn id="51" dur="500" fill="hold"/>
                                        <p:tgtEl>
                                          <p:spTgt spid="25"/>
                                        </p:tgtEl>
                                        <p:attrNameLst>
                                          <p:attrName>ppt_h</p:attrName>
                                        </p:attrNameLst>
                                      </p:cBhvr>
                                      <p:tavLst>
                                        <p:tav tm="0">
                                          <p:val>
                                            <p:fltVal val="0"/>
                                          </p:val>
                                        </p:tav>
                                        <p:tav tm="100000">
                                          <p:val>
                                            <p:strVal val="#ppt_h"/>
                                          </p:val>
                                        </p:tav>
                                      </p:tavLst>
                                    </p:anim>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 grpId="0" animBg="1"/>
      <p:bldP spid="22" grpId="0" animBg="1"/>
      <p:bldP spid="23" grpId="0"/>
      <p:bldP spid="24" grpId="0"/>
      <p:bldP spid="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830" y="544285"/>
            <a:ext cx="8972550" cy="650178"/>
          </a:xfrm>
          <a:noFill/>
        </p:spPr>
        <p:txBody>
          <a:bodyPr>
            <a:noAutofit/>
          </a:bodyPr>
          <a:lstStyle/>
          <a:p>
            <a:pPr algn="ctr"/>
            <a:r>
              <a:rPr lang="en-US" sz="5400" dirty="0" err="1">
                <a:effectLst>
                  <a:outerShdw blurRad="38100" dist="38100" dir="2700000" algn="tl">
                    <a:srgbClr val="000000">
                      <a:alpha val="43137"/>
                    </a:srgbClr>
                  </a:outerShdw>
                </a:effectLst>
                <a:latin typeface="NikoshBAN" pitchFamily="2" charset="0"/>
                <a:cs typeface="NikoshBAN" pitchFamily="2" charset="0"/>
              </a:rPr>
              <a:t>মেমোরি</a:t>
            </a:r>
            <a:r>
              <a:rPr lang="en-US" sz="5400" dirty="0">
                <a:effectLst>
                  <a:outerShdw blurRad="38100" dist="38100" dir="2700000" algn="tl">
                    <a:srgbClr val="000000">
                      <a:alpha val="43137"/>
                    </a:srgbClr>
                  </a:outerShdw>
                </a:effectLst>
                <a:latin typeface="NikoshBAN" pitchFamily="2" charset="0"/>
                <a:cs typeface="NikoshBAN" pitchFamily="2" charset="0"/>
              </a:rPr>
              <a:t> ও </a:t>
            </a:r>
            <a:r>
              <a:rPr lang="en-US" sz="5400" dirty="0" err="1">
                <a:effectLst>
                  <a:outerShdw blurRad="38100" dist="38100" dir="2700000" algn="tl">
                    <a:srgbClr val="000000">
                      <a:alpha val="43137"/>
                    </a:srgbClr>
                  </a:outerShdw>
                </a:effectLst>
                <a:latin typeface="NikoshBAN" pitchFamily="2" charset="0"/>
                <a:cs typeface="NikoshBAN" pitchFamily="2" charset="0"/>
              </a:rPr>
              <a:t>স্টোরেজ</a:t>
            </a:r>
            <a:r>
              <a:rPr lang="en-US" sz="5400" dirty="0">
                <a:effectLst>
                  <a:outerShdw blurRad="38100" dist="38100" dir="2700000" algn="tl">
                    <a:srgbClr val="000000">
                      <a:alpha val="43137"/>
                    </a:srgbClr>
                  </a:outerShdw>
                </a:effectLst>
                <a:latin typeface="NikoshBAN" pitchFamily="2" charset="0"/>
                <a:cs typeface="NikoshBAN" pitchFamily="2" charset="0"/>
              </a:rPr>
              <a:t> </a:t>
            </a:r>
            <a:r>
              <a:rPr lang="en-US" sz="5400" dirty="0" err="1">
                <a:effectLst>
                  <a:outerShdw blurRad="38100" dist="38100" dir="2700000" algn="tl">
                    <a:srgbClr val="000000">
                      <a:alpha val="43137"/>
                    </a:srgbClr>
                  </a:outerShdw>
                </a:effectLst>
                <a:latin typeface="NikoshBAN" pitchFamily="2" charset="0"/>
                <a:cs typeface="NikoshBAN" pitchFamily="2" charset="0"/>
              </a:rPr>
              <a:t>ডিভাইস</a:t>
            </a:r>
            <a:endParaRPr lang="en-US" sz="5400" dirty="0">
              <a:effectLst>
                <a:outerShdw blurRad="38100" dist="38100" dir="2700000" algn="tl">
                  <a:srgbClr val="000000">
                    <a:alpha val="43137"/>
                  </a:srgbClr>
                </a:outerShdw>
              </a:effectLst>
              <a:latin typeface="NikoshBAN" pitchFamily="2" charset="0"/>
              <a:cs typeface="NikoshBAN" pitchFamily="2" charset="0"/>
            </a:endParaRPr>
          </a:p>
        </p:txBody>
      </p:sp>
      <p:sp>
        <p:nvSpPr>
          <p:cNvPr id="10" name="TextBox 9"/>
          <p:cNvSpPr txBox="1"/>
          <p:nvPr/>
        </p:nvSpPr>
        <p:spPr>
          <a:xfrm>
            <a:off x="3860800" y="1379169"/>
            <a:ext cx="7315200" cy="2246769"/>
          </a:xfrm>
          <a:prstGeom prst="rect">
            <a:avLst/>
          </a:prstGeom>
          <a:noFill/>
        </p:spPr>
        <p:txBody>
          <a:bodyPr wrap="square" rtlCol="0">
            <a:spAutoFit/>
          </a:bodyPr>
          <a:lstStyle/>
          <a:p>
            <a:pPr algn="just"/>
            <a:r>
              <a:rPr lang="en-US" sz="2800" b="1" u="sng" dirty="0">
                <a:latin typeface="NikoshBAN" pitchFamily="2" charset="0"/>
                <a:cs typeface="NikoshBAN" pitchFamily="2" charset="0"/>
              </a:rPr>
              <a:t>RAM </a:t>
            </a:r>
            <a:r>
              <a:rPr lang="en-US" sz="2800" b="1" u="sng" dirty="0" err="1">
                <a:latin typeface="NikoshBAN" pitchFamily="2" charset="0"/>
                <a:cs typeface="NikoshBAN" pitchFamily="2" charset="0"/>
              </a:rPr>
              <a:t>বা</a:t>
            </a:r>
            <a:r>
              <a:rPr lang="en-US" sz="2800" b="1" u="sng" dirty="0">
                <a:latin typeface="NikoshBAN" pitchFamily="2" charset="0"/>
                <a:cs typeface="NikoshBAN" pitchFamily="2" charset="0"/>
              </a:rPr>
              <a:t> </a:t>
            </a:r>
            <a:r>
              <a:rPr lang="en-US" sz="2800" b="1" u="sng" dirty="0" err="1">
                <a:latin typeface="NikoshBAN" pitchFamily="2" charset="0"/>
                <a:cs typeface="NikoshBAN" pitchFamily="2" charset="0"/>
              </a:rPr>
              <a:t>অস্থায়ী</a:t>
            </a:r>
            <a:r>
              <a:rPr lang="en-US" sz="2800" b="1" u="sng" dirty="0">
                <a:latin typeface="NikoshBAN" pitchFamily="2" charset="0"/>
                <a:cs typeface="NikoshBAN" pitchFamily="2" charset="0"/>
              </a:rPr>
              <a:t> </a:t>
            </a:r>
            <a:r>
              <a:rPr lang="en-US" sz="2800" b="1" u="sng" dirty="0" err="1">
                <a:latin typeface="NikoshBAN" pitchFamily="2" charset="0"/>
                <a:cs typeface="NikoshBAN" pitchFamily="2" charset="0"/>
              </a:rPr>
              <a:t>স্মৃতিঃ</a:t>
            </a:r>
            <a:r>
              <a:rPr lang="en-US" sz="2800" b="1" u="sng" dirty="0">
                <a:latin typeface="NikoshBAN" pitchFamily="2" charset="0"/>
                <a:cs typeface="NikoshBAN" pitchFamily="2" charset="0"/>
              </a:rPr>
              <a:t>  </a:t>
            </a:r>
            <a:r>
              <a:rPr lang="en-US" sz="2800" dirty="0" err="1">
                <a:latin typeface="NikoshBAN" pitchFamily="2" charset="0"/>
                <a:cs typeface="NikoshBAN" pitchFamily="2" charset="0"/>
              </a:rPr>
              <a:t>এর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পুর্নরূপ</a:t>
            </a:r>
            <a:r>
              <a:rPr lang="en-US" sz="2800" dirty="0">
                <a:latin typeface="NikoshBAN" pitchFamily="2" charset="0"/>
                <a:cs typeface="NikoshBAN" pitchFamily="2" charset="0"/>
              </a:rPr>
              <a:t> </a:t>
            </a:r>
            <a:r>
              <a:rPr lang="en-US" sz="2800" dirty="0" err="1">
                <a:latin typeface="NikoshBAN" pitchFamily="2" charset="0"/>
                <a:cs typeface="NikoshBAN" pitchFamily="2" charset="0"/>
              </a:rPr>
              <a:t>হল</a:t>
            </a:r>
            <a:r>
              <a:rPr lang="en-US" sz="2800" dirty="0">
                <a:latin typeface="NikoshBAN" pitchFamily="2" charset="0"/>
                <a:cs typeface="NikoshBAN" pitchFamily="2" charset="0"/>
              </a:rPr>
              <a:t> Random Access Memory.  </a:t>
            </a:r>
            <a:r>
              <a:rPr lang="en-US" sz="2800" dirty="0" err="1">
                <a:latin typeface="NikoshBAN" pitchFamily="2" charset="0"/>
                <a:cs typeface="NikoshBAN" pitchFamily="2" charset="0"/>
              </a:rPr>
              <a:t>একে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অস্থায়ী</a:t>
            </a:r>
            <a:r>
              <a:rPr lang="en-US" sz="2800" dirty="0">
                <a:latin typeface="NikoshBAN" pitchFamily="2" charset="0"/>
                <a:cs typeface="NikoshBAN" pitchFamily="2" charset="0"/>
              </a:rPr>
              <a:t> </a:t>
            </a:r>
            <a:r>
              <a:rPr lang="en-US" sz="2800" dirty="0" err="1">
                <a:latin typeface="NikoshBAN" pitchFamily="2" charset="0"/>
                <a:cs typeface="NikoshBAN" pitchFamily="2" charset="0"/>
              </a:rPr>
              <a:t>স্মৃতি</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বলা</a:t>
            </a:r>
            <a:r>
              <a:rPr lang="en-US" sz="2800" dirty="0">
                <a:latin typeface="NikoshBAN" pitchFamily="2" charset="0"/>
                <a:cs typeface="NikoshBAN" pitchFamily="2" charset="0"/>
              </a:rPr>
              <a:t> </a:t>
            </a:r>
            <a:r>
              <a:rPr lang="en-US" sz="2800" dirty="0" err="1">
                <a:latin typeface="NikoshBAN" pitchFamily="2" charset="0"/>
                <a:cs typeface="NikoshBAN" pitchFamily="2" charset="0"/>
              </a:rPr>
              <a:t>হয়</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কারন</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এটি</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বিদ্যু</a:t>
            </a:r>
            <a:r>
              <a:rPr lang="en-US" sz="2800" dirty="0">
                <a:latin typeface="NikoshBAN" pitchFamily="2" charset="0"/>
                <a:cs typeface="NikoshBAN" pitchFamily="2" charset="0"/>
              </a:rPr>
              <a:t>ৎ </a:t>
            </a:r>
            <a:r>
              <a:rPr lang="en-US" sz="2800" dirty="0" err="1">
                <a:latin typeface="NikoshBAN" pitchFamily="2" charset="0"/>
                <a:cs typeface="NikoshBAN" pitchFamily="2" charset="0"/>
              </a:rPr>
              <a:t>প্রবাহের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উপর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নির্ভরশীল</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বিদ্যু</a:t>
            </a:r>
            <a:r>
              <a:rPr lang="en-US" sz="2800" dirty="0">
                <a:latin typeface="NikoshBAN" pitchFamily="2" charset="0"/>
                <a:cs typeface="NikoshBAN" pitchFamily="2" charset="0"/>
              </a:rPr>
              <a:t>ৎ </a:t>
            </a:r>
            <a:r>
              <a:rPr lang="en-US" sz="2800" dirty="0" err="1">
                <a:latin typeface="NikoshBAN" pitchFamily="2" charset="0"/>
                <a:cs typeface="NikoshBAN" pitchFamily="2" charset="0"/>
              </a:rPr>
              <a:t>প্রবাহ</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বন্ধ</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দিলে</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সমস্ত</a:t>
            </a:r>
            <a:r>
              <a:rPr lang="en-US" sz="2800" dirty="0">
                <a:latin typeface="NikoshBAN" pitchFamily="2" charset="0"/>
                <a:cs typeface="NikoshBAN" pitchFamily="2" charset="0"/>
              </a:rPr>
              <a:t> </a:t>
            </a:r>
            <a:r>
              <a:rPr lang="en-US" sz="2800" dirty="0" err="1">
                <a:latin typeface="NikoshBAN" pitchFamily="2" charset="0"/>
                <a:cs typeface="NikoshBAN" pitchFamily="2" charset="0"/>
              </a:rPr>
              <a:t>তথ্য</a:t>
            </a:r>
            <a:r>
              <a:rPr lang="en-US" sz="2800" dirty="0">
                <a:latin typeface="NikoshBAN" pitchFamily="2" charset="0"/>
                <a:cs typeface="NikoshBAN" pitchFamily="2" charset="0"/>
              </a:rPr>
              <a:t> </a:t>
            </a:r>
            <a:r>
              <a:rPr lang="en-US" sz="2800" dirty="0" err="1">
                <a:latin typeface="NikoshBAN" pitchFamily="2" charset="0"/>
                <a:cs typeface="NikoshBAN" pitchFamily="2" charset="0"/>
              </a:rPr>
              <a:t>মুছে</a:t>
            </a:r>
            <a:r>
              <a:rPr lang="en-US" sz="2800" dirty="0">
                <a:latin typeface="NikoshBAN" pitchFamily="2" charset="0"/>
                <a:cs typeface="NikoshBAN" pitchFamily="2" charset="0"/>
              </a:rPr>
              <a:t> </a:t>
            </a:r>
            <a:r>
              <a:rPr lang="en-US" sz="2800" dirty="0" err="1">
                <a:latin typeface="NikoshBAN" pitchFamily="2" charset="0"/>
                <a:cs typeface="NikoshBAN" pitchFamily="2" charset="0"/>
              </a:rPr>
              <a:t>যায়</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প্রসেসর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র‌্যাম</a:t>
            </a:r>
            <a:r>
              <a:rPr lang="en-US" sz="2800" dirty="0">
                <a:latin typeface="NikoshBAN" pitchFamily="2" charset="0"/>
                <a:cs typeface="NikoshBAN" pitchFamily="2" charset="0"/>
              </a:rPr>
              <a:t> </a:t>
            </a:r>
            <a:r>
              <a:rPr lang="en-US" sz="2800" dirty="0" err="1">
                <a:latin typeface="NikoshBAN" pitchFamily="2" charset="0"/>
                <a:cs typeface="NikoshBAN" pitchFamily="2" charset="0"/>
              </a:rPr>
              <a:t>থেকে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তথ্য</a:t>
            </a:r>
            <a:r>
              <a:rPr lang="en-US" sz="2800" dirty="0">
                <a:latin typeface="NikoshBAN" pitchFamily="2" charset="0"/>
                <a:cs typeface="NikoshBAN" pitchFamily="2" charset="0"/>
              </a:rPr>
              <a:t> </a:t>
            </a:r>
            <a:r>
              <a:rPr lang="en-US" sz="2800" dirty="0" err="1">
                <a:latin typeface="NikoshBAN" pitchFamily="2" charset="0"/>
                <a:cs typeface="NikoshBAN" pitchFamily="2" charset="0"/>
              </a:rPr>
              <a:t>নিয়ে</a:t>
            </a:r>
            <a:r>
              <a:rPr lang="en-US" sz="2800" dirty="0">
                <a:latin typeface="NikoshBAN" pitchFamily="2" charset="0"/>
                <a:cs typeface="NikoshBAN" pitchFamily="2" charset="0"/>
              </a:rPr>
              <a:t> </a:t>
            </a:r>
            <a:r>
              <a:rPr lang="en-US" sz="2800" dirty="0" err="1">
                <a:latin typeface="NikoshBAN" pitchFamily="2" charset="0"/>
                <a:cs typeface="NikoshBAN" pitchFamily="2" charset="0"/>
              </a:rPr>
              <a:t>তথ্য</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প্রক্রিয়াজাত</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কম্পিউটার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বন্ধ</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করলে</a:t>
            </a:r>
            <a:r>
              <a:rPr lang="en-US" sz="2800" dirty="0">
                <a:latin typeface="NikoshBAN" pitchFamily="2" charset="0"/>
                <a:cs typeface="NikoshBAN" pitchFamily="2" charset="0"/>
              </a:rPr>
              <a:t> </a:t>
            </a:r>
            <a:r>
              <a:rPr lang="en-US" sz="2800" dirty="0" err="1">
                <a:latin typeface="NikoshBAN" pitchFamily="2" charset="0"/>
                <a:cs typeface="NikoshBAN" pitchFamily="2" charset="0"/>
              </a:rPr>
              <a:t>র‌্যাম</a:t>
            </a:r>
            <a:r>
              <a:rPr lang="en-US" sz="2800" dirty="0">
                <a:latin typeface="NikoshBAN" pitchFamily="2" charset="0"/>
                <a:cs typeface="NikoshBAN" pitchFamily="2" charset="0"/>
              </a:rPr>
              <a:t> </a:t>
            </a:r>
            <a:r>
              <a:rPr lang="en-US" sz="2800" dirty="0" err="1" smtClean="0">
                <a:latin typeface="NikoshBAN" pitchFamily="2" charset="0"/>
                <a:cs typeface="NikoshBAN" pitchFamily="2" charset="0"/>
              </a:rPr>
              <a:t>তথ্য</a:t>
            </a:r>
            <a:r>
              <a:rPr lang="bn-IN" sz="2800" dirty="0" smtClean="0">
                <a:latin typeface="NikoshBAN" pitchFamily="2" charset="0"/>
                <a:cs typeface="NikoshBAN" pitchFamily="2" charset="0"/>
              </a:rPr>
              <a:t>শূ</a:t>
            </a:r>
            <a:r>
              <a:rPr lang="en-US" sz="2800" dirty="0" err="1" smtClean="0">
                <a:latin typeface="NikoshBAN" pitchFamily="2" charset="0"/>
                <a:cs typeface="NikoshBAN" pitchFamily="2" charset="0"/>
              </a:rPr>
              <a:t>ন্য</a:t>
            </a:r>
            <a:r>
              <a:rPr lang="en-US" sz="2800" dirty="0" smtClean="0">
                <a:latin typeface="NikoshBAN" pitchFamily="2" charset="0"/>
                <a:cs typeface="NikoshBAN" pitchFamily="2" charset="0"/>
              </a:rPr>
              <a:t> </a:t>
            </a:r>
            <a:r>
              <a:rPr lang="en-US" sz="2800" dirty="0" err="1">
                <a:latin typeface="NikoshBAN" pitchFamily="2" charset="0"/>
                <a:cs typeface="NikoshBAN" pitchFamily="2" charset="0"/>
              </a:rPr>
              <a:t>হয়</a:t>
            </a:r>
            <a:r>
              <a:rPr lang="en-US" sz="2800" dirty="0">
                <a:latin typeface="NikoshBAN" pitchFamily="2" charset="0"/>
                <a:cs typeface="NikoshBAN" pitchFamily="2" charset="0"/>
              </a:rPr>
              <a:t>।  </a:t>
            </a:r>
          </a:p>
        </p:txBody>
      </p:sp>
      <p:sp>
        <p:nvSpPr>
          <p:cNvPr id="13" name="TextBox 12"/>
          <p:cNvSpPr txBox="1"/>
          <p:nvPr/>
        </p:nvSpPr>
        <p:spPr>
          <a:xfrm>
            <a:off x="3860800" y="4063675"/>
            <a:ext cx="7315200" cy="2246769"/>
          </a:xfrm>
          <a:prstGeom prst="rect">
            <a:avLst/>
          </a:prstGeom>
          <a:noFill/>
        </p:spPr>
        <p:txBody>
          <a:bodyPr wrap="square" rtlCol="0">
            <a:spAutoFit/>
          </a:bodyPr>
          <a:lstStyle/>
          <a:p>
            <a:pPr algn="just"/>
            <a:r>
              <a:rPr lang="en-US" sz="2800" b="1" dirty="0">
                <a:effectLst>
                  <a:outerShdw blurRad="38100" dist="38100" dir="2700000" algn="tl">
                    <a:srgbClr val="000000">
                      <a:alpha val="43137"/>
                    </a:srgbClr>
                  </a:outerShdw>
                </a:effectLst>
                <a:latin typeface="NikoshBAN" pitchFamily="2" charset="0"/>
                <a:cs typeface="NikoshBAN" pitchFamily="2" charset="0"/>
              </a:rPr>
              <a:t>ROM </a:t>
            </a:r>
            <a:r>
              <a:rPr lang="en-US" sz="2800" b="1" dirty="0" err="1">
                <a:effectLst>
                  <a:outerShdw blurRad="38100" dist="38100" dir="2700000" algn="tl">
                    <a:srgbClr val="000000">
                      <a:alpha val="43137"/>
                    </a:srgbClr>
                  </a:outerShdw>
                </a:effectLst>
                <a:latin typeface="NikoshBAN" pitchFamily="2" charset="0"/>
                <a:cs typeface="NikoshBAN" pitchFamily="2" charset="0"/>
              </a:rPr>
              <a:t>বা</a:t>
            </a:r>
            <a:r>
              <a:rPr lang="en-US" sz="2800" b="1" dirty="0">
                <a:effectLst>
                  <a:outerShdw blurRad="38100" dist="38100" dir="2700000" algn="tl">
                    <a:srgbClr val="000000">
                      <a:alpha val="43137"/>
                    </a:srgbClr>
                  </a:outerShdw>
                </a:effectLst>
                <a:latin typeface="NikoshBAN" pitchFamily="2" charset="0"/>
                <a:cs typeface="NikoshBAN" pitchFamily="2" charset="0"/>
              </a:rPr>
              <a:t> </a:t>
            </a:r>
            <a:r>
              <a:rPr lang="en-US" sz="2800" b="1" dirty="0" err="1">
                <a:effectLst>
                  <a:outerShdw blurRad="38100" dist="38100" dir="2700000" algn="tl">
                    <a:srgbClr val="000000">
                      <a:alpha val="43137"/>
                    </a:srgbClr>
                  </a:outerShdw>
                </a:effectLst>
                <a:latin typeface="NikoshBAN" pitchFamily="2" charset="0"/>
                <a:cs typeface="NikoshBAN" pitchFamily="2" charset="0"/>
              </a:rPr>
              <a:t>স্থায়ী</a:t>
            </a:r>
            <a:r>
              <a:rPr lang="en-US" sz="2800" b="1" dirty="0">
                <a:effectLst>
                  <a:outerShdw blurRad="38100" dist="38100" dir="2700000" algn="tl">
                    <a:srgbClr val="000000">
                      <a:alpha val="43137"/>
                    </a:srgbClr>
                  </a:outerShdw>
                </a:effectLst>
                <a:latin typeface="NikoshBAN" pitchFamily="2" charset="0"/>
                <a:cs typeface="NikoshBAN" pitchFamily="2" charset="0"/>
              </a:rPr>
              <a:t> </a:t>
            </a:r>
            <a:r>
              <a:rPr lang="en-US" sz="2800" b="1" dirty="0" err="1">
                <a:effectLst>
                  <a:outerShdw blurRad="38100" dist="38100" dir="2700000" algn="tl">
                    <a:srgbClr val="000000">
                      <a:alpha val="43137"/>
                    </a:srgbClr>
                  </a:outerShdw>
                </a:effectLst>
                <a:latin typeface="NikoshBAN" pitchFamily="2" charset="0"/>
                <a:cs typeface="NikoshBAN" pitchFamily="2" charset="0"/>
              </a:rPr>
              <a:t>স্মৃতিঃ</a:t>
            </a:r>
            <a:r>
              <a:rPr lang="en-US" sz="2800" b="1" dirty="0">
                <a:effectLst>
                  <a:outerShdw blurRad="38100" dist="38100" dir="2700000" algn="tl">
                    <a:srgbClr val="000000">
                      <a:alpha val="43137"/>
                    </a:srgbClr>
                  </a:outerShdw>
                </a:effectLst>
                <a:latin typeface="NikoshBAN" pitchFamily="2" charset="0"/>
                <a:cs typeface="NikoshBAN" pitchFamily="2" charset="0"/>
              </a:rPr>
              <a:t> </a:t>
            </a:r>
            <a:r>
              <a:rPr lang="en-US" sz="2800" dirty="0" err="1">
                <a:latin typeface="NikoshBAN" pitchFamily="2" charset="0"/>
                <a:cs typeface="NikoshBAN" pitchFamily="2" charset="0"/>
              </a:rPr>
              <a:t>এটি</a:t>
            </a:r>
            <a:r>
              <a:rPr lang="en-US" sz="2800" dirty="0">
                <a:latin typeface="NikoshBAN" pitchFamily="2" charset="0"/>
                <a:cs typeface="NikoshBAN" pitchFamily="2" charset="0"/>
              </a:rPr>
              <a:t> </a:t>
            </a:r>
            <a:r>
              <a:rPr lang="en-US" sz="2800" dirty="0" err="1">
                <a:latin typeface="NikoshBAN" pitchFamily="2" charset="0"/>
                <a:cs typeface="NikoshBAN" pitchFamily="2" charset="0"/>
              </a:rPr>
              <a:t>মাদারবোর্ডের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সঙ্গে</a:t>
            </a:r>
            <a:r>
              <a:rPr lang="en-US" sz="2800" dirty="0">
                <a:latin typeface="NikoshBAN" pitchFamily="2" charset="0"/>
                <a:cs typeface="NikoshBAN" pitchFamily="2" charset="0"/>
              </a:rPr>
              <a:t> </a:t>
            </a:r>
            <a:r>
              <a:rPr lang="en-US" sz="2800" dirty="0" err="1">
                <a:latin typeface="NikoshBAN" pitchFamily="2" charset="0"/>
                <a:cs typeface="NikoshBAN" pitchFamily="2" charset="0"/>
              </a:rPr>
              <a:t>যুক্ত</a:t>
            </a:r>
            <a:r>
              <a:rPr lang="en-US" sz="2800" dirty="0">
                <a:latin typeface="NikoshBAN" pitchFamily="2" charset="0"/>
                <a:cs typeface="NikoshBAN" pitchFamily="2" charset="0"/>
              </a:rPr>
              <a:t> </a:t>
            </a:r>
            <a:r>
              <a:rPr lang="en-US" sz="2800" dirty="0" err="1">
                <a:latin typeface="NikoshBAN" pitchFamily="2" charset="0"/>
                <a:cs typeface="NikoshBAN" pitchFamily="2" charset="0"/>
              </a:rPr>
              <a:t>থাকে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কম্পিউটার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পরিচালনার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ক্ষেত্রে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কিছু</a:t>
            </a:r>
            <a:r>
              <a:rPr lang="en-US" sz="2800" dirty="0">
                <a:latin typeface="NikoshBAN" pitchFamily="2" charset="0"/>
                <a:cs typeface="NikoshBAN" pitchFamily="2" charset="0"/>
              </a:rPr>
              <a:t> </a:t>
            </a:r>
            <a:r>
              <a:rPr lang="en-US" sz="2800" dirty="0" err="1">
                <a:latin typeface="NikoshBAN" pitchFamily="2" charset="0"/>
                <a:cs typeface="NikoshBAN" pitchFamily="2" charset="0"/>
              </a:rPr>
              <a:t>নির্দেশনা</a:t>
            </a:r>
            <a:r>
              <a:rPr lang="en-US" sz="2800" dirty="0">
                <a:latin typeface="NikoshBAN" pitchFamily="2" charset="0"/>
                <a:cs typeface="NikoshBAN" pitchFamily="2" charset="0"/>
              </a:rPr>
              <a:t> </a:t>
            </a:r>
            <a:r>
              <a:rPr lang="en-US" sz="2800" dirty="0" err="1">
                <a:latin typeface="NikoshBAN" pitchFamily="2" charset="0"/>
                <a:cs typeface="NikoshBAN" pitchFamily="2" charset="0"/>
              </a:rPr>
              <a:t>স্থায়ীভাবে</a:t>
            </a:r>
            <a:r>
              <a:rPr lang="en-US" sz="2800" dirty="0">
                <a:latin typeface="NikoshBAN" pitchFamily="2" charset="0"/>
                <a:cs typeface="NikoshBAN" pitchFamily="2" charset="0"/>
              </a:rPr>
              <a:t> </a:t>
            </a:r>
            <a:r>
              <a:rPr lang="en-US" sz="2800" dirty="0" err="1">
                <a:latin typeface="NikoshBAN" pitchFamily="2" charset="0"/>
                <a:cs typeface="NikoshBAN" pitchFamily="2" charset="0"/>
              </a:rPr>
              <a:t>সংরক্ষিত</a:t>
            </a:r>
            <a:r>
              <a:rPr lang="en-US" sz="2800" dirty="0">
                <a:latin typeface="NikoshBAN" pitchFamily="2" charset="0"/>
                <a:cs typeface="NikoshBAN" pitchFamily="2" charset="0"/>
              </a:rPr>
              <a:t> </a:t>
            </a:r>
            <a:r>
              <a:rPr lang="en-US" sz="2800" dirty="0" err="1">
                <a:latin typeface="NikoshBAN" pitchFamily="2" charset="0"/>
                <a:cs typeface="NikoshBAN" pitchFamily="2" charset="0"/>
              </a:rPr>
              <a:t>থাকে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বিদ্যু</a:t>
            </a:r>
            <a:r>
              <a:rPr lang="en-US" sz="2800" dirty="0">
                <a:latin typeface="NikoshBAN" pitchFamily="2" charset="0"/>
                <a:cs typeface="NikoshBAN" pitchFamily="2" charset="0"/>
              </a:rPr>
              <a:t>ৎ </a:t>
            </a:r>
            <a:r>
              <a:rPr lang="en-US" sz="2800" dirty="0" err="1">
                <a:latin typeface="NikoshBAN" pitchFamily="2" charset="0"/>
                <a:cs typeface="NikoshBAN" pitchFamily="2" charset="0"/>
              </a:rPr>
              <a:t>থাকা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না</a:t>
            </a:r>
            <a:r>
              <a:rPr lang="en-US" sz="2800" dirty="0">
                <a:latin typeface="NikoshBAN" pitchFamily="2" charset="0"/>
                <a:cs typeface="NikoshBAN" pitchFamily="2" charset="0"/>
              </a:rPr>
              <a:t> </a:t>
            </a:r>
            <a:r>
              <a:rPr lang="en-US" sz="2800" dirty="0" err="1">
                <a:latin typeface="NikoshBAN" pitchFamily="2" charset="0"/>
                <a:cs typeface="NikoshBAN" pitchFamily="2" charset="0"/>
              </a:rPr>
              <a:t>থাকার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উপর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এটি</a:t>
            </a:r>
            <a:r>
              <a:rPr lang="en-US" sz="2800" dirty="0">
                <a:latin typeface="NikoshBAN" pitchFamily="2" charset="0"/>
                <a:cs typeface="NikoshBAN" pitchFamily="2" charset="0"/>
              </a:rPr>
              <a:t> </a:t>
            </a:r>
            <a:r>
              <a:rPr lang="en-US" sz="2800" dirty="0" err="1">
                <a:latin typeface="NikoshBAN" pitchFamily="2" charset="0"/>
                <a:cs typeface="NikoshBAN" pitchFamily="2" charset="0"/>
              </a:rPr>
              <a:t>নির্ভর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না</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এটি</a:t>
            </a:r>
            <a:r>
              <a:rPr lang="en-US" sz="2800" dirty="0">
                <a:latin typeface="NikoshBAN" pitchFamily="2" charset="0"/>
                <a:cs typeface="NikoshBAN" pitchFamily="2" charset="0"/>
              </a:rPr>
              <a:t> </a:t>
            </a:r>
            <a:r>
              <a:rPr lang="en-US" sz="2800" dirty="0" err="1">
                <a:latin typeface="NikoshBAN" pitchFamily="2" charset="0"/>
                <a:cs typeface="NikoshBAN" pitchFamily="2" charset="0"/>
              </a:rPr>
              <a:t>শুধু</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পাঠ</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যায়</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বলে</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একে</a:t>
            </a:r>
            <a:r>
              <a:rPr lang="en-US" sz="2800" dirty="0">
                <a:latin typeface="NikoshBAN" pitchFamily="2" charset="0"/>
                <a:cs typeface="NikoshBAN" pitchFamily="2" charset="0"/>
              </a:rPr>
              <a:t> ROM </a:t>
            </a:r>
            <a:r>
              <a:rPr lang="en-US" sz="2800" dirty="0" err="1">
                <a:latin typeface="NikoshBAN" pitchFamily="2" charset="0"/>
                <a:cs typeface="NikoshBAN" pitchFamily="2" charset="0"/>
              </a:rPr>
              <a:t>বা</a:t>
            </a:r>
            <a:r>
              <a:rPr lang="en-US" sz="2800" dirty="0">
                <a:latin typeface="NikoshBAN" pitchFamily="2" charset="0"/>
                <a:cs typeface="NikoshBAN" pitchFamily="2" charset="0"/>
              </a:rPr>
              <a:t> Read Only Memory </a:t>
            </a:r>
            <a:r>
              <a:rPr lang="en-US" sz="2800" dirty="0" err="1">
                <a:latin typeface="NikoshBAN" pitchFamily="2" charset="0"/>
                <a:cs typeface="NikoshBAN" pitchFamily="2" charset="0"/>
              </a:rPr>
              <a:t>বলা</a:t>
            </a:r>
            <a:r>
              <a:rPr lang="en-US" sz="2800" dirty="0">
                <a:latin typeface="NikoshBAN" pitchFamily="2" charset="0"/>
                <a:cs typeface="NikoshBAN" pitchFamily="2" charset="0"/>
              </a:rPr>
              <a:t> </a:t>
            </a:r>
            <a:r>
              <a:rPr lang="en-US" sz="2800" dirty="0" err="1">
                <a:latin typeface="NikoshBAN" pitchFamily="2" charset="0"/>
                <a:cs typeface="NikoshBAN" pitchFamily="2" charset="0"/>
              </a:rPr>
              <a:t>হয়</a:t>
            </a:r>
            <a:r>
              <a:rPr lang="en-US" sz="2800" dirty="0">
                <a:latin typeface="NikoshBAN" pitchFamily="2" charset="0"/>
                <a:cs typeface="NikoshBAN" pitchFamily="2" charset="0"/>
              </a:rPr>
              <a:t>। </a:t>
            </a:r>
          </a:p>
        </p:txBody>
      </p:sp>
      <p:sp>
        <p:nvSpPr>
          <p:cNvPr id="15" name="Rectangle 14"/>
          <p:cNvSpPr/>
          <p:nvPr/>
        </p:nvSpPr>
        <p:spPr>
          <a:xfrm>
            <a:off x="751756" y="1379169"/>
            <a:ext cx="2970238" cy="2272434"/>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1756" y="4150759"/>
            <a:ext cx="2970238" cy="2071998"/>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3541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RAM.wav"/>
                                        </p:tgtEl>
                                      </p:cMediaNode>
                                    </p:audio>
                                  </p:sub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0"/>
                                        </p:tgtEl>
                                        <p:attrNameLst>
                                          <p:attrName>style.visibility</p:attrName>
                                        </p:attrNameLst>
                                      </p:cBhvr>
                                      <p:to>
                                        <p:strVal val="visible"/>
                                      </p:to>
                                    </p:set>
                                    <p:anim by="(-#ppt_w*2)" calcmode="lin" valueType="num">
                                      <p:cBhvr rctx="PPT">
                                        <p:cTn id="13" dur="1000" autoRev="1" fill="hold">
                                          <p:stCondLst>
                                            <p:cond delay="0"/>
                                          </p:stCondLst>
                                        </p:cTn>
                                        <p:tgtEl>
                                          <p:spTgt spid="10"/>
                                        </p:tgtEl>
                                        <p:attrNameLst>
                                          <p:attrName>ppt_w</p:attrName>
                                        </p:attrNameLst>
                                      </p:cBhvr>
                                    </p:anim>
                                    <p:anim by="(#ppt_w*0.50)" calcmode="lin" valueType="num">
                                      <p:cBhvr>
                                        <p:cTn id="14" dur="1000" decel="50000" autoRev="1" fill="hold">
                                          <p:stCondLst>
                                            <p:cond delay="0"/>
                                          </p:stCondLst>
                                        </p:cTn>
                                        <p:tgtEl>
                                          <p:spTgt spid="10"/>
                                        </p:tgtEl>
                                        <p:attrNameLst>
                                          <p:attrName>ppt_x</p:attrName>
                                        </p:attrNameLst>
                                      </p:cBhvr>
                                    </p:anim>
                                    <p:anim from="(-#ppt_h/2)" to="(#ppt_y)" calcmode="lin" valueType="num">
                                      <p:cBhvr>
                                        <p:cTn id="15" dur="2000" fill="hold">
                                          <p:stCondLst>
                                            <p:cond delay="0"/>
                                          </p:stCondLst>
                                        </p:cTn>
                                        <p:tgtEl>
                                          <p:spTgt spid="10"/>
                                        </p:tgtEl>
                                        <p:attrNameLst>
                                          <p:attrName>ppt_y</p:attrName>
                                        </p:attrNameLst>
                                      </p:cBhvr>
                                    </p:anim>
                                    <p:animRot by="21600000">
                                      <p:cBhvr>
                                        <p:cTn id="16" dur="2000" fill="hold">
                                          <p:stCondLst>
                                            <p:cond delay="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subTnLst>
                                    <p:audio>
                                      <p:cMediaNode>
                                        <p:cTn display="0" masterRel="sameClick">
                                          <p:stCondLst>
                                            <p:cond evt="begin" delay="0">
                                              <p:tn val="19"/>
                                            </p:cond>
                                          </p:stCondLst>
                                          <p:endCondLst>
                                            <p:cond evt="onStopAudio" delay="0">
                                              <p:tgtEl>
                                                <p:sldTgt/>
                                              </p:tgtEl>
                                            </p:cond>
                                          </p:endCondLst>
                                        </p:cTn>
                                        <p:tgtEl>
                                          <p:sndTgt r:embed="rId3" name="ROM.wav"/>
                                        </p:tgtEl>
                                      </p:cMediaNode>
                                    </p:audio>
                                  </p:subTnLst>
                                </p:cTn>
                              </p:par>
                            </p:childTnLst>
                          </p:cTn>
                        </p:par>
                        <p:par>
                          <p:cTn id="24" fill="hold">
                            <p:stCondLst>
                              <p:cond delay="5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by="(-#ppt_w*2)" calcmode="lin" valueType="num">
                                      <p:cBhvr rctx="PPT">
                                        <p:cTn id="27" dur="1000" autoRev="1" fill="hold">
                                          <p:stCondLst>
                                            <p:cond delay="0"/>
                                          </p:stCondLst>
                                        </p:cTn>
                                        <p:tgtEl>
                                          <p:spTgt spid="13"/>
                                        </p:tgtEl>
                                        <p:attrNameLst>
                                          <p:attrName>ppt_w</p:attrName>
                                        </p:attrNameLst>
                                      </p:cBhvr>
                                    </p:anim>
                                    <p:anim by="(#ppt_w*0.50)" calcmode="lin" valueType="num">
                                      <p:cBhvr>
                                        <p:cTn id="28" dur="1000" decel="50000" autoRev="1" fill="hold">
                                          <p:stCondLst>
                                            <p:cond delay="0"/>
                                          </p:stCondLst>
                                        </p:cTn>
                                        <p:tgtEl>
                                          <p:spTgt spid="13"/>
                                        </p:tgtEl>
                                        <p:attrNameLst>
                                          <p:attrName>ppt_x</p:attrName>
                                        </p:attrNameLst>
                                      </p:cBhvr>
                                    </p:anim>
                                    <p:anim from="(-#ppt_h/2)" to="(#ppt_y)" calcmode="lin" valueType="num">
                                      <p:cBhvr>
                                        <p:cTn id="29" dur="2000" fill="hold">
                                          <p:stCondLst>
                                            <p:cond delay="0"/>
                                          </p:stCondLst>
                                        </p:cTn>
                                        <p:tgtEl>
                                          <p:spTgt spid="13"/>
                                        </p:tgtEl>
                                        <p:attrNameLst>
                                          <p:attrName>ppt_y</p:attrName>
                                        </p:attrNameLst>
                                      </p:cBhvr>
                                    </p:anim>
                                    <p:animRot by="21600000">
                                      <p:cBhvr>
                                        <p:cTn id="30" dur="20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747485"/>
            <a:ext cx="8839200" cy="990600"/>
          </a:xfrm>
          <a:noFill/>
        </p:spPr>
        <p:txBody>
          <a:bodyPr>
            <a:noAutofit/>
          </a:bodyPr>
          <a:lstStyle/>
          <a:p>
            <a:pPr algn="ctr"/>
            <a:r>
              <a:rPr lang="en-US" sz="6000" b="1" dirty="0" err="1">
                <a:effectLst>
                  <a:outerShdw blurRad="38100" dist="38100" dir="2700000" algn="tl">
                    <a:srgbClr val="000000">
                      <a:alpha val="43137"/>
                    </a:srgbClr>
                  </a:outerShdw>
                </a:effectLst>
                <a:latin typeface="NikoshBAN" pitchFamily="2" charset="0"/>
                <a:cs typeface="NikoshBAN" pitchFamily="2" charset="0"/>
              </a:rPr>
              <a:t>জোড়ায়</a:t>
            </a:r>
            <a:r>
              <a:rPr lang="en-US" sz="6000" b="1" dirty="0">
                <a:effectLst>
                  <a:outerShdw blurRad="38100" dist="38100" dir="2700000" algn="tl">
                    <a:srgbClr val="000000">
                      <a:alpha val="43137"/>
                    </a:srgbClr>
                  </a:outerShdw>
                </a:effectLst>
                <a:latin typeface="NikoshBAN" pitchFamily="2" charset="0"/>
                <a:cs typeface="NikoshBAN" pitchFamily="2" charset="0"/>
              </a:rPr>
              <a:t> </a:t>
            </a:r>
            <a:r>
              <a:rPr lang="en-US" sz="6000" b="1" dirty="0" err="1">
                <a:effectLst>
                  <a:outerShdw blurRad="38100" dist="38100" dir="2700000" algn="tl">
                    <a:srgbClr val="000000">
                      <a:alpha val="43137"/>
                    </a:srgbClr>
                  </a:outerShdw>
                </a:effectLst>
                <a:latin typeface="NikoshBAN" pitchFamily="2" charset="0"/>
                <a:cs typeface="NikoshBAN" pitchFamily="2" charset="0"/>
              </a:rPr>
              <a:t>কাজ</a:t>
            </a:r>
            <a:endParaRPr lang="en-US" sz="60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6" name="TextBox 5"/>
          <p:cNvSpPr txBox="1"/>
          <p:nvPr/>
        </p:nvSpPr>
        <p:spPr>
          <a:xfrm>
            <a:off x="716895" y="4360657"/>
            <a:ext cx="7284105" cy="646331"/>
          </a:xfrm>
          <a:prstGeom prst="rect">
            <a:avLst/>
          </a:prstGeom>
          <a:noFill/>
        </p:spPr>
        <p:txBody>
          <a:bodyPr wrap="square" rtlCol="0">
            <a:spAutoFit/>
          </a:bodyPr>
          <a:lstStyle/>
          <a:p>
            <a:pPr algn="just"/>
            <a:r>
              <a:rPr lang="en-US" sz="3600" dirty="0">
                <a:latin typeface="NikoshBAN" pitchFamily="2" charset="0"/>
                <a:cs typeface="NikoshBAN" pitchFamily="2" charset="0"/>
              </a:rPr>
              <a:t>২. </a:t>
            </a:r>
            <a:r>
              <a:rPr lang="bn-IN" sz="3600" dirty="0" smtClean="0">
                <a:latin typeface="NikoshBAN" pitchFamily="2" charset="0"/>
                <a:cs typeface="NikoshBAN" pitchFamily="2" charset="0"/>
              </a:rPr>
              <a:t>চিত্রের ডিভাইসের নাম কী?</a:t>
            </a:r>
            <a:r>
              <a:rPr lang="en-US" sz="3600" dirty="0" smtClean="0">
                <a:latin typeface="NikoshBAN" pitchFamily="2" charset="0"/>
                <a:cs typeface="NikoshBAN" pitchFamily="2" charset="0"/>
              </a:rPr>
              <a:t> </a:t>
            </a:r>
            <a:r>
              <a:rPr lang="bn-IN" sz="3600" dirty="0" smtClean="0">
                <a:latin typeface="NikoshBAN" pitchFamily="2" charset="0"/>
                <a:cs typeface="NikoshBAN" pitchFamily="2" charset="0"/>
              </a:rPr>
              <a:t>এর কাজ বর্ণনা কর।</a:t>
            </a:r>
            <a:r>
              <a:rPr lang="en-US" sz="3600" dirty="0" smtClean="0">
                <a:latin typeface="NikoshBAN" pitchFamily="2" charset="0"/>
                <a:cs typeface="NikoshBAN" pitchFamily="2" charset="0"/>
              </a:rPr>
              <a:t>   </a:t>
            </a:r>
            <a:endParaRPr lang="en-US" sz="3600" dirty="0">
              <a:latin typeface="NikoshBAN" pitchFamily="2" charset="0"/>
              <a:cs typeface="NikoshBAN" pitchFamily="2" charset="0"/>
            </a:endParaRPr>
          </a:p>
        </p:txBody>
      </p:sp>
      <p:sp>
        <p:nvSpPr>
          <p:cNvPr id="7" name="TextBox 6"/>
          <p:cNvSpPr txBox="1"/>
          <p:nvPr/>
        </p:nvSpPr>
        <p:spPr>
          <a:xfrm>
            <a:off x="646090" y="2240233"/>
            <a:ext cx="9407592" cy="646331"/>
          </a:xfrm>
          <a:prstGeom prst="rect">
            <a:avLst/>
          </a:prstGeom>
          <a:noFill/>
        </p:spPr>
        <p:txBody>
          <a:bodyPr wrap="square" rtlCol="0">
            <a:spAutoFit/>
          </a:bodyPr>
          <a:lstStyle/>
          <a:p>
            <a:pPr algn="just"/>
            <a:r>
              <a:rPr lang="en-US" sz="3600" dirty="0">
                <a:latin typeface="NikoshBAN" pitchFamily="2" charset="0"/>
                <a:cs typeface="NikoshBAN" pitchFamily="2" charset="0"/>
              </a:rPr>
              <a:t>১. </a:t>
            </a:r>
            <a:r>
              <a:rPr lang="en-US" sz="3600" dirty="0" err="1">
                <a:latin typeface="NikoshBAN" pitchFamily="2" charset="0"/>
                <a:cs typeface="NikoshBAN" pitchFamily="2" charset="0"/>
              </a:rPr>
              <a:t>বিদ্যু</a:t>
            </a:r>
            <a:r>
              <a:rPr lang="en-US" sz="3600" dirty="0">
                <a:latin typeface="NikoshBAN" pitchFamily="2" charset="0"/>
                <a:cs typeface="NikoshBAN" pitchFamily="2" charset="0"/>
              </a:rPr>
              <a:t>ৎ </a:t>
            </a:r>
            <a:r>
              <a:rPr lang="en-US" sz="3600" dirty="0" err="1">
                <a:latin typeface="NikoshBAN" pitchFamily="2" charset="0"/>
                <a:cs typeface="NikoshBAN" pitchFamily="2" charset="0"/>
              </a:rPr>
              <a:t>প্রবাহের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উপর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নির্ভরশীল</a:t>
            </a:r>
            <a:r>
              <a:rPr lang="en-US" sz="3600" dirty="0">
                <a:latin typeface="NikoshBAN" pitchFamily="2" charset="0"/>
                <a:cs typeface="NikoshBAN" pitchFamily="2" charset="0"/>
              </a:rPr>
              <a:t> </a:t>
            </a:r>
            <a:r>
              <a:rPr lang="en-US" sz="3600" dirty="0" err="1">
                <a:latin typeface="NikoshBAN" pitchFamily="2" charset="0"/>
                <a:cs typeface="NikoshBAN" pitchFamily="2" charset="0"/>
              </a:rPr>
              <a:t>ডিভাইজের</a:t>
            </a:r>
            <a:r>
              <a:rPr lang="en-US" sz="3600" dirty="0">
                <a:latin typeface="NikoshBAN" pitchFamily="2" charset="0"/>
                <a:cs typeface="NikoshBAN" pitchFamily="2" charset="0"/>
              </a:rPr>
              <a:t> </a:t>
            </a:r>
            <a:r>
              <a:rPr lang="en-US" sz="3600" dirty="0" err="1">
                <a:latin typeface="NikoshBAN" pitchFamily="2" charset="0"/>
                <a:cs typeface="NikoshBAN" pitchFamily="2" charset="0"/>
              </a:rPr>
              <a:t>নাম</a:t>
            </a:r>
            <a:r>
              <a:rPr lang="en-US" sz="3600" dirty="0">
                <a:latin typeface="NikoshBAN" pitchFamily="2" charset="0"/>
                <a:cs typeface="NikoshBAN" pitchFamily="2" charset="0"/>
              </a:rPr>
              <a:t> </a:t>
            </a:r>
            <a:r>
              <a:rPr lang="bn-IN" sz="3600" dirty="0" smtClean="0">
                <a:latin typeface="NikoshBAN" pitchFamily="2" charset="0"/>
                <a:cs typeface="NikoshBAN" pitchFamily="2" charset="0"/>
              </a:rPr>
              <a:t>কী</a:t>
            </a:r>
            <a:r>
              <a:rPr lang="en-US" sz="3600" dirty="0" smtClean="0">
                <a:latin typeface="NikoshBAN" pitchFamily="2" charset="0"/>
                <a:cs typeface="NikoshBAN" pitchFamily="2" charset="0"/>
              </a:rPr>
              <a:t>?</a:t>
            </a:r>
            <a:r>
              <a:rPr lang="bn-IN" sz="3600" dirty="0" smtClean="0">
                <a:latin typeface="NikoshBAN" pitchFamily="2" charset="0"/>
                <a:cs typeface="NikoshBAN" pitchFamily="2" charset="0"/>
              </a:rPr>
              <a:t> বর্ণনা কর।</a:t>
            </a:r>
            <a:r>
              <a:rPr lang="en-US" sz="3600" dirty="0" smtClean="0">
                <a:latin typeface="NikoshBAN" pitchFamily="2" charset="0"/>
                <a:cs typeface="NikoshBAN" pitchFamily="2" charset="0"/>
              </a:rPr>
              <a:t> </a:t>
            </a:r>
            <a:endParaRPr lang="en-US" sz="3600" dirty="0">
              <a:latin typeface="NikoshBAN" pitchFamily="2" charset="0"/>
              <a:cs typeface="NikoshBAN" pitchFamily="2"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954" y="3549446"/>
            <a:ext cx="3257607" cy="2179842"/>
          </a:xfrm>
          <a:prstGeom prst="rect">
            <a:avLst/>
          </a:prstGeom>
        </p:spPr>
      </p:pic>
    </p:spTree>
    <p:extLst>
      <p:ext uri="{BB962C8B-B14F-4D97-AF65-F5344CB8AC3E}">
        <p14:creationId xmlns:p14="http://schemas.microsoft.com/office/powerpoint/2010/main" val="2320667354"/>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442685"/>
            <a:ext cx="8839200" cy="92964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bn-IN" sz="6000" b="1" dirty="0" smtClean="0">
                <a:effectLst>
                  <a:outerShdw blurRad="38100" dist="38100" dir="2700000" algn="tl">
                    <a:srgbClr val="000000">
                      <a:alpha val="43137"/>
                    </a:srgbClr>
                  </a:outerShdw>
                </a:effectLst>
                <a:latin typeface="NikoshBAN" pitchFamily="2" charset="0"/>
                <a:cs typeface="NikoshBAN" pitchFamily="2" charset="0"/>
              </a:rPr>
              <a:t>জোড়ায় কাজের </a:t>
            </a:r>
            <a:r>
              <a:rPr lang="en-US" sz="6000" b="1" dirty="0" err="1" smtClean="0">
                <a:effectLst>
                  <a:outerShdw blurRad="38100" dist="38100" dir="2700000" algn="tl">
                    <a:srgbClr val="000000">
                      <a:alpha val="43137"/>
                    </a:srgbClr>
                  </a:outerShdw>
                </a:effectLst>
                <a:latin typeface="NikoshBAN" pitchFamily="2" charset="0"/>
                <a:cs typeface="NikoshBAN" pitchFamily="2" charset="0"/>
              </a:rPr>
              <a:t>সমাধান</a:t>
            </a:r>
            <a:endParaRPr lang="en-US" sz="60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5" name="TextBox 4"/>
          <p:cNvSpPr txBox="1"/>
          <p:nvPr/>
        </p:nvSpPr>
        <p:spPr>
          <a:xfrm>
            <a:off x="1067278" y="1475096"/>
            <a:ext cx="7112000" cy="2062103"/>
          </a:xfrm>
          <a:prstGeom prst="rect">
            <a:avLst/>
          </a:prstGeom>
          <a:noFill/>
        </p:spPr>
        <p:txBody>
          <a:bodyPr wrap="square" rtlCol="0">
            <a:spAutoFit/>
          </a:bodyPr>
          <a:lstStyle/>
          <a:p>
            <a:pPr algn="just"/>
            <a:r>
              <a:rPr lang="en-US" sz="3200" dirty="0">
                <a:latin typeface="NikoshBAN" pitchFamily="2" charset="0"/>
                <a:cs typeface="NikoshBAN" pitchFamily="2" charset="0"/>
              </a:rPr>
              <a:t>১. </a:t>
            </a:r>
            <a:r>
              <a:rPr lang="en-US" sz="3200" dirty="0" err="1">
                <a:latin typeface="NikoshBAN" pitchFamily="2" charset="0"/>
                <a:cs typeface="NikoshBAN" pitchFamily="2" charset="0"/>
              </a:rPr>
              <a:t>বিদ্যু</a:t>
            </a:r>
            <a:r>
              <a:rPr lang="en-US" sz="3200" dirty="0">
                <a:latin typeface="NikoshBAN" pitchFamily="2" charset="0"/>
                <a:cs typeface="NikoshBAN" pitchFamily="2" charset="0"/>
              </a:rPr>
              <a:t>ৎ </a:t>
            </a:r>
            <a:r>
              <a:rPr lang="en-US" sz="3200" dirty="0" err="1">
                <a:latin typeface="NikoshBAN" pitchFamily="2" charset="0"/>
                <a:cs typeface="NikoshBAN" pitchFamily="2" charset="0"/>
              </a:rPr>
              <a:t>প্রবাহের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উপর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নির্ভরশীল</a:t>
            </a:r>
            <a:r>
              <a:rPr lang="en-US" sz="3200" dirty="0">
                <a:latin typeface="NikoshBAN" pitchFamily="2" charset="0"/>
                <a:cs typeface="NikoshBAN" pitchFamily="2" charset="0"/>
              </a:rPr>
              <a:t> </a:t>
            </a:r>
            <a:r>
              <a:rPr lang="en-US" sz="3200" dirty="0" err="1">
                <a:latin typeface="NikoshBAN" pitchFamily="2" charset="0"/>
                <a:cs typeface="NikoshBAN" pitchFamily="2" charset="0"/>
              </a:rPr>
              <a:t>ডিভাইজের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নাম</a:t>
            </a:r>
            <a:r>
              <a:rPr lang="en-US" sz="3200" dirty="0">
                <a:latin typeface="NikoshBAN" pitchFamily="2" charset="0"/>
                <a:cs typeface="NikoshBAN" pitchFamily="2" charset="0"/>
              </a:rPr>
              <a:t> </a:t>
            </a:r>
            <a:r>
              <a:rPr lang="en-US" sz="3200" dirty="0" err="1">
                <a:latin typeface="NikoshBAN" pitchFamily="2" charset="0"/>
                <a:cs typeface="NikoshBAN" pitchFamily="2" charset="0"/>
              </a:rPr>
              <a:t>হল</a:t>
            </a:r>
            <a:r>
              <a:rPr lang="en-US" sz="3200" dirty="0">
                <a:latin typeface="NikoshBAN" pitchFamily="2" charset="0"/>
                <a:cs typeface="NikoshBAN" pitchFamily="2" charset="0"/>
              </a:rPr>
              <a:t> RAM. </a:t>
            </a:r>
            <a:r>
              <a:rPr lang="en-US" sz="3200" dirty="0" err="1">
                <a:latin typeface="NikoshBAN" pitchFamily="2" charset="0"/>
                <a:cs typeface="NikoshBAN" pitchFamily="2" charset="0"/>
              </a:rPr>
              <a:t>এর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পুর্নরূপ</a:t>
            </a:r>
            <a:r>
              <a:rPr lang="en-US" sz="3200" dirty="0">
                <a:latin typeface="NikoshBAN" pitchFamily="2" charset="0"/>
                <a:cs typeface="NikoshBAN" pitchFamily="2" charset="0"/>
              </a:rPr>
              <a:t> </a:t>
            </a:r>
            <a:r>
              <a:rPr lang="en-US" sz="3200" dirty="0" err="1">
                <a:latin typeface="NikoshBAN" pitchFamily="2" charset="0"/>
                <a:cs typeface="NikoshBAN" pitchFamily="2" charset="0"/>
              </a:rPr>
              <a:t>হল</a:t>
            </a:r>
            <a:r>
              <a:rPr lang="en-US" sz="3200" dirty="0">
                <a:latin typeface="NikoshBAN" pitchFamily="2" charset="0"/>
                <a:cs typeface="NikoshBAN" pitchFamily="2" charset="0"/>
              </a:rPr>
              <a:t> Random Access Memory.  </a:t>
            </a:r>
            <a:r>
              <a:rPr lang="en-US" sz="3200" dirty="0" err="1">
                <a:latin typeface="NikoshBAN" pitchFamily="2" charset="0"/>
                <a:cs typeface="NikoshBAN" pitchFamily="2" charset="0"/>
              </a:rPr>
              <a:t>একে</a:t>
            </a:r>
            <a:r>
              <a:rPr lang="en-US" sz="3200" dirty="0">
                <a:latin typeface="NikoshBAN" pitchFamily="2" charset="0"/>
                <a:cs typeface="NikoshBAN" pitchFamily="2" charset="0"/>
              </a:rPr>
              <a:t> </a:t>
            </a:r>
            <a:r>
              <a:rPr lang="en-US" sz="3200" dirty="0" err="1">
                <a:latin typeface="NikoshBAN" pitchFamily="2" charset="0"/>
                <a:cs typeface="NikoshBAN" pitchFamily="2" charset="0"/>
              </a:rPr>
              <a:t>অস্থায়ী</a:t>
            </a:r>
            <a:r>
              <a:rPr lang="en-US" sz="3200" dirty="0">
                <a:latin typeface="NikoshBAN" pitchFamily="2" charset="0"/>
                <a:cs typeface="NikoshBAN" pitchFamily="2" charset="0"/>
              </a:rPr>
              <a:t> </a:t>
            </a:r>
            <a:r>
              <a:rPr lang="en-US" sz="3200" dirty="0" err="1">
                <a:latin typeface="NikoshBAN" pitchFamily="2" charset="0"/>
                <a:cs typeface="NikoshBAN" pitchFamily="2" charset="0"/>
              </a:rPr>
              <a:t>স্মৃতি</a:t>
            </a:r>
            <a:r>
              <a:rPr lang="en-US" sz="3200" dirty="0">
                <a:latin typeface="NikoshBAN" pitchFamily="2" charset="0"/>
                <a:cs typeface="NikoshBAN" pitchFamily="2" charset="0"/>
              </a:rPr>
              <a:t> </a:t>
            </a:r>
            <a:r>
              <a:rPr lang="en-US" sz="3200" dirty="0" err="1">
                <a:latin typeface="NikoshBAN" pitchFamily="2" charset="0"/>
                <a:cs typeface="NikoshBAN" pitchFamily="2" charset="0"/>
              </a:rPr>
              <a:t>বলা</a:t>
            </a:r>
            <a:r>
              <a:rPr lang="en-US" sz="3200" dirty="0">
                <a:latin typeface="NikoshBAN" pitchFamily="2" charset="0"/>
                <a:cs typeface="NikoshBAN" pitchFamily="2" charset="0"/>
              </a:rPr>
              <a:t> </a:t>
            </a:r>
            <a:r>
              <a:rPr lang="en-US" sz="3200" dirty="0" err="1" smtClean="0">
                <a:latin typeface="NikoshBAN" pitchFamily="2" charset="0"/>
                <a:cs typeface="NikoshBAN" pitchFamily="2" charset="0"/>
              </a:rPr>
              <a:t>হয়</a:t>
            </a:r>
            <a:r>
              <a:rPr lang="bn-IN" sz="3200" dirty="0" smtClean="0">
                <a:latin typeface="NikoshBAN" pitchFamily="2" charset="0"/>
                <a:cs typeface="NikoshBAN" pitchFamily="2" charset="0"/>
              </a:rPr>
              <a:t>।</a:t>
            </a:r>
            <a:r>
              <a:rPr lang="en-US" sz="3200" dirty="0" smtClean="0">
                <a:latin typeface="NikoshBAN" pitchFamily="2" charset="0"/>
                <a:cs typeface="NikoshBAN" pitchFamily="2" charset="0"/>
              </a:rPr>
              <a:t> </a:t>
            </a:r>
            <a:r>
              <a:rPr lang="en-US" sz="3200" dirty="0" err="1">
                <a:latin typeface="NikoshBAN" pitchFamily="2" charset="0"/>
                <a:cs typeface="NikoshBAN" pitchFamily="2" charset="0"/>
              </a:rPr>
              <a:t>বিদ্যু</a:t>
            </a:r>
            <a:r>
              <a:rPr lang="en-US" sz="3200" dirty="0">
                <a:latin typeface="NikoshBAN" pitchFamily="2" charset="0"/>
                <a:cs typeface="NikoshBAN" pitchFamily="2" charset="0"/>
              </a:rPr>
              <a:t>ৎ </a:t>
            </a:r>
            <a:r>
              <a:rPr lang="en-US" sz="3200" dirty="0" err="1">
                <a:latin typeface="NikoshBAN" pitchFamily="2" charset="0"/>
                <a:cs typeface="NikoshBAN" pitchFamily="2" charset="0"/>
              </a:rPr>
              <a:t>প্রবাহ</a:t>
            </a:r>
            <a:r>
              <a:rPr lang="en-US" sz="3200" dirty="0">
                <a:latin typeface="NikoshBAN" pitchFamily="2" charset="0"/>
                <a:cs typeface="NikoshBAN" pitchFamily="2" charset="0"/>
              </a:rPr>
              <a:t> </a:t>
            </a:r>
            <a:r>
              <a:rPr lang="en-US" sz="3200" dirty="0" err="1">
                <a:latin typeface="NikoshBAN" pitchFamily="2" charset="0"/>
                <a:cs typeface="NikoshBAN" pitchFamily="2" charset="0"/>
              </a:rPr>
              <a:t>বন্ধ</a:t>
            </a:r>
            <a:r>
              <a:rPr lang="en-US" sz="3200" dirty="0">
                <a:latin typeface="NikoshBAN" pitchFamily="2" charset="0"/>
                <a:cs typeface="NikoshBAN" pitchFamily="2" charset="0"/>
              </a:rPr>
              <a:t> </a:t>
            </a:r>
            <a:r>
              <a:rPr lang="en-US" sz="3200" dirty="0" err="1">
                <a:latin typeface="NikoshBAN" pitchFamily="2" charset="0"/>
                <a:cs typeface="NikoshBAN" pitchFamily="2" charset="0"/>
              </a:rPr>
              <a:t>করে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দিলে</a:t>
            </a:r>
            <a:r>
              <a:rPr lang="en-US" sz="3200" dirty="0">
                <a:latin typeface="NikoshBAN" pitchFamily="2" charset="0"/>
                <a:cs typeface="NikoshBAN" pitchFamily="2" charset="0"/>
              </a:rPr>
              <a:t> </a:t>
            </a:r>
            <a:r>
              <a:rPr lang="en-US" sz="3200" dirty="0" err="1" smtClean="0">
                <a:latin typeface="NikoshBAN" pitchFamily="2" charset="0"/>
                <a:cs typeface="NikoshBAN" pitchFamily="2" charset="0"/>
              </a:rPr>
              <a:t>র‌্যাম</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তথ্য</a:t>
            </a:r>
            <a:r>
              <a:rPr lang="bn-IN" sz="3200" dirty="0" smtClean="0">
                <a:latin typeface="NikoshBAN" pitchFamily="2" charset="0"/>
                <a:cs typeface="NikoshBAN" pitchFamily="2" charset="0"/>
              </a:rPr>
              <a:t>শূ</a:t>
            </a:r>
            <a:r>
              <a:rPr lang="en-US" sz="3200" dirty="0" err="1" smtClean="0">
                <a:latin typeface="NikoshBAN" pitchFamily="2" charset="0"/>
                <a:cs typeface="NikoshBAN" pitchFamily="2" charset="0"/>
              </a:rPr>
              <a:t>ন্য</a:t>
            </a:r>
            <a:r>
              <a:rPr lang="en-US" sz="3200" dirty="0" smtClean="0">
                <a:latin typeface="NikoshBAN" pitchFamily="2" charset="0"/>
                <a:cs typeface="NikoshBAN" pitchFamily="2" charset="0"/>
              </a:rPr>
              <a:t> </a:t>
            </a:r>
            <a:r>
              <a:rPr lang="en-US" sz="3200" dirty="0" err="1">
                <a:latin typeface="NikoshBAN" pitchFamily="2" charset="0"/>
                <a:cs typeface="NikoshBAN" pitchFamily="2" charset="0"/>
              </a:rPr>
              <a:t>হয়</a:t>
            </a:r>
            <a:r>
              <a:rPr lang="en-US" sz="3200" dirty="0">
                <a:latin typeface="NikoshBAN" pitchFamily="2" charset="0"/>
                <a:cs typeface="NikoshBAN" pitchFamily="2" charset="0"/>
              </a:rPr>
              <a:t>।  </a:t>
            </a:r>
          </a:p>
        </p:txBody>
      </p:sp>
      <p:sp>
        <p:nvSpPr>
          <p:cNvPr id="10" name="TextBox 9"/>
          <p:cNvSpPr txBox="1"/>
          <p:nvPr/>
        </p:nvSpPr>
        <p:spPr>
          <a:xfrm>
            <a:off x="987879" y="4183559"/>
            <a:ext cx="7089321" cy="1815882"/>
          </a:xfrm>
          <a:prstGeom prst="rect">
            <a:avLst/>
          </a:prstGeom>
          <a:noFill/>
        </p:spPr>
        <p:txBody>
          <a:bodyPr wrap="square" rtlCol="0">
            <a:spAutoFit/>
          </a:bodyPr>
          <a:lstStyle/>
          <a:p>
            <a:r>
              <a:rPr lang="en-US" sz="2800" dirty="0">
                <a:latin typeface="NikoshBAN" pitchFamily="2" charset="0"/>
                <a:cs typeface="NikoshBAN" pitchFamily="2" charset="0"/>
              </a:rPr>
              <a:t>২. ROM </a:t>
            </a:r>
            <a:r>
              <a:rPr lang="en-US" sz="2800" dirty="0" err="1">
                <a:latin typeface="NikoshBAN" pitchFamily="2" charset="0"/>
                <a:cs typeface="NikoshBAN" pitchFamily="2" charset="0"/>
              </a:rPr>
              <a:t>বা</a:t>
            </a:r>
            <a:r>
              <a:rPr lang="en-US" sz="2800" dirty="0">
                <a:latin typeface="NikoshBAN" pitchFamily="2" charset="0"/>
                <a:cs typeface="NikoshBAN" pitchFamily="2" charset="0"/>
              </a:rPr>
              <a:t> Read Only </a:t>
            </a:r>
            <a:r>
              <a:rPr lang="en-US" sz="2800" dirty="0" smtClean="0">
                <a:latin typeface="NikoshBAN" pitchFamily="2" charset="0"/>
                <a:cs typeface="NikoshBAN" pitchFamily="2" charset="0"/>
              </a:rPr>
              <a:t>Memory. </a:t>
            </a:r>
            <a:endParaRPr lang="en-US" sz="2800" dirty="0">
              <a:latin typeface="NikoshBAN" pitchFamily="2" charset="0"/>
              <a:cs typeface="NikoshBAN" pitchFamily="2" charset="0"/>
            </a:endParaRPr>
          </a:p>
          <a:p>
            <a:pPr algn="just"/>
            <a:r>
              <a:rPr lang="en-US" sz="2800" dirty="0" err="1" smtClean="0">
                <a:latin typeface="NikoshBAN" pitchFamily="2" charset="0"/>
                <a:cs typeface="NikoshBAN" pitchFamily="2" charset="0"/>
              </a:rPr>
              <a:t>এটি</a:t>
            </a:r>
            <a:r>
              <a:rPr lang="en-US" sz="2800" dirty="0" smtClean="0">
                <a:latin typeface="NikoshBAN" pitchFamily="2" charset="0"/>
                <a:cs typeface="NikoshBAN" pitchFamily="2" charset="0"/>
              </a:rPr>
              <a:t> </a:t>
            </a:r>
            <a:r>
              <a:rPr lang="en-US" sz="2800" dirty="0" err="1">
                <a:latin typeface="NikoshBAN" pitchFamily="2" charset="0"/>
                <a:cs typeface="NikoshBAN" pitchFamily="2" charset="0"/>
              </a:rPr>
              <a:t>মাদারবোর্ডের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সঙ্গে</a:t>
            </a:r>
            <a:r>
              <a:rPr lang="en-US" sz="2800" dirty="0">
                <a:latin typeface="NikoshBAN" pitchFamily="2" charset="0"/>
                <a:cs typeface="NikoshBAN" pitchFamily="2" charset="0"/>
              </a:rPr>
              <a:t> </a:t>
            </a:r>
            <a:r>
              <a:rPr lang="en-US" sz="2800" dirty="0" err="1">
                <a:latin typeface="NikoshBAN" pitchFamily="2" charset="0"/>
                <a:cs typeface="NikoshBAN" pitchFamily="2" charset="0"/>
              </a:rPr>
              <a:t>যুক্ত</a:t>
            </a:r>
            <a:r>
              <a:rPr lang="en-US" sz="2800" dirty="0">
                <a:latin typeface="NikoshBAN" pitchFamily="2" charset="0"/>
                <a:cs typeface="NikoshBAN" pitchFamily="2" charset="0"/>
              </a:rPr>
              <a:t> </a:t>
            </a:r>
            <a:r>
              <a:rPr lang="en-US" sz="2800" dirty="0" err="1">
                <a:latin typeface="NikoshBAN" pitchFamily="2" charset="0"/>
                <a:cs typeface="NikoshBAN" pitchFamily="2" charset="0"/>
              </a:rPr>
              <a:t>থাকে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কম্পিউটার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পরিচালনার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ক্ষেত্রে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কিছু</a:t>
            </a:r>
            <a:r>
              <a:rPr lang="en-US" sz="2800" dirty="0">
                <a:latin typeface="NikoshBAN" pitchFamily="2" charset="0"/>
                <a:cs typeface="NikoshBAN" pitchFamily="2" charset="0"/>
              </a:rPr>
              <a:t> </a:t>
            </a:r>
            <a:r>
              <a:rPr lang="en-US" sz="2800" dirty="0" err="1">
                <a:latin typeface="NikoshBAN" pitchFamily="2" charset="0"/>
                <a:cs typeface="NikoshBAN" pitchFamily="2" charset="0"/>
              </a:rPr>
              <a:t>নির্দেশনা</a:t>
            </a:r>
            <a:r>
              <a:rPr lang="en-US" sz="2800" dirty="0">
                <a:latin typeface="NikoshBAN" pitchFamily="2" charset="0"/>
                <a:cs typeface="NikoshBAN" pitchFamily="2" charset="0"/>
              </a:rPr>
              <a:t> </a:t>
            </a:r>
            <a:r>
              <a:rPr lang="en-US" sz="2800" dirty="0" err="1">
                <a:latin typeface="NikoshBAN" pitchFamily="2" charset="0"/>
                <a:cs typeface="NikoshBAN" pitchFamily="2" charset="0"/>
              </a:rPr>
              <a:t>স্থায়ীভাবে</a:t>
            </a:r>
            <a:r>
              <a:rPr lang="en-US" sz="2800" dirty="0">
                <a:latin typeface="NikoshBAN" pitchFamily="2" charset="0"/>
                <a:cs typeface="NikoshBAN" pitchFamily="2" charset="0"/>
              </a:rPr>
              <a:t> </a:t>
            </a:r>
            <a:r>
              <a:rPr lang="en-US" sz="2800" dirty="0" err="1">
                <a:latin typeface="NikoshBAN" pitchFamily="2" charset="0"/>
                <a:cs typeface="NikoshBAN" pitchFamily="2" charset="0"/>
              </a:rPr>
              <a:t>সংরক্ষিত</a:t>
            </a:r>
            <a:r>
              <a:rPr lang="en-US" sz="2800" dirty="0">
                <a:latin typeface="NikoshBAN" pitchFamily="2" charset="0"/>
                <a:cs typeface="NikoshBAN" pitchFamily="2" charset="0"/>
              </a:rPr>
              <a:t> </a:t>
            </a:r>
            <a:r>
              <a:rPr lang="en-US" sz="2800" dirty="0" err="1">
                <a:latin typeface="NikoshBAN" pitchFamily="2" charset="0"/>
                <a:cs typeface="NikoshBAN" pitchFamily="2" charset="0"/>
              </a:rPr>
              <a:t>থাকে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বিদ্যু</a:t>
            </a:r>
            <a:r>
              <a:rPr lang="en-US" sz="2800" dirty="0">
                <a:latin typeface="NikoshBAN" pitchFamily="2" charset="0"/>
                <a:cs typeface="NikoshBAN" pitchFamily="2" charset="0"/>
              </a:rPr>
              <a:t>ৎ </a:t>
            </a:r>
            <a:r>
              <a:rPr lang="en-US" sz="2800" dirty="0" err="1">
                <a:latin typeface="NikoshBAN" pitchFamily="2" charset="0"/>
                <a:cs typeface="NikoshBAN" pitchFamily="2" charset="0"/>
              </a:rPr>
              <a:t>থাকা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না</a:t>
            </a:r>
            <a:r>
              <a:rPr lang="en-US" sz="2800" dirty="0">
                <a:latin typeface="NikoshBAN" pitchFamily="2" charset="0"/>
                <a:cs typeface="NikoshBAN" pitchFamily="2" charset="0"/>
              </a:rPr>
              <a:t> </a:t>
            </a:r>
            <a:r>
              <a:rPr lang="en-US" sz="2800" dirty="0" err="1">
                <a:latin typeface="NikoshBAN" pitchFamily="2" charset="0"/>
                <a:cs typeface="NikoshBAN" pitchFamily="2" charset="0"/>
              </a:rPr>
              <a:t>থাকার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উপর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এটি</a:t>
            </a:r>
            <a:r>
              <a:rPr lang="en-US" sz="2800" dirty="0">
                <a:latin typeface="NikoshBAN" pitchFamily="2" charset="0"/>
                <a:cs typeface="NikoshBAN" pitchFamily="2" charset="0"/>
              </a:rPr>
              <a:t> </a:t>
            </a:r>
            <a:r>
              <a:rPr lang="en-US" sz="2800" dirty="0" err="1">
                <a:latin typeface="NikoshBAN" pitchFamily="2" charset="0"/>
                <a:cs typeface="NikoshBAN" pitchFamily="2" charset="0"/>
              </a:rPr>
              <a:t>নির্ভর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না</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এটি</a:t>
            </a:r>
            <a:r>
              <a:rPr lang="en-US" sz="2800" dirty="0">
                <a:latin typeface="NikoshBAN" pitchFamily="2" charset="0"/>
                <a:cs typeface="NikoshBAN" pitchFamily="2" charset="0"/>
              </a:rPr>
              <a:t> </a:t>
            </a:r>
            <a:r>
              <a:rPr lang="en-US" sz="2800" dirty="0" err="1">
                <a:latin typeface="NikoshBAN" pitchFamily="2" charset="0"/>
                <a:cs typeface="NikoshBAN" pitchFamily="2" charset="0"/>
              </a:rPr>
              <a:t>শুধু</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পাঠ</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করা</a:t>
            </a:r>
            <a:r>
              <a:rPr lang="en-US" sz="2800" dirty="0">
                <a:latin typeface="NikoshBAN" pitchFamily="2" charset="0"/>
                <a:cs typeface="NikoshBAN" pitchFamily="2" charset="0"/>
              </a:rPr>
              <a:t> </a:t>
            </a:r>
            <a:r>
              <a:rPr lang="en-US" sz="2800" dirty="0" err="1" smtClean="0">
                <a:latin typeface="NikoshBAN" pitchFamily="2" charset="0"/>
                <a:cs typeface="NikoshBAN" pitchFamily="2" charset="0"/>
              </a:rPr>
              <a:t>যায়</a:t>
            </a:r>
            <a:r>
              <a:rPr lang="bn-IN" sz="2800" dirty="0" smtClean="0">
                <a:latin typeface="NikoshBAN" pitchFamily="2" charset="0"/>
                <a:cs typeface="NikoshBAN" pitchFamily="2" charset="0"/>
              </a:rPr>
              <a:t>।</a:t>
            </a:r>
            <a:endParaRPr lang="en-US" sz="2800" dirty="0">
              <a:latin typeface="NikoshBAN" pitchFamily="2" charset="0"/>
              <a:cs typeface="NikoshBAN" pitchFamily="2"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13486">
            <a:off x="7626440" y="1328203"/>
            <a:ext cx="3647651" cy="22177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9278" y="3996513"/>
            <a:ext cx="3325768" cy="2225452"/>
          </a:xfrm>
          <a:prstGeom prst="rect">
            <a:avLst/>
          </a:prstGeom>
        </p:spPr>
      </p:pic>
    </p:spTree>
    <p:extLst>
      <p:ext uri="{BB962C8B-B14F-4D97-AF65-F5344CB8AC3E}">
        <p14:creationId xmlns:p14="http://schemas.microsoft.com/office/powerpoint/2010/main" val="2505701004"/>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830" y="544282"/>
            <a:ext cx="8972550" cy="605677"/>
          </a:xfrm>
          <a:noFill/>
        </p:spPr>
        <p:txBody>
          <a:bodyPr>
            <a:noAutofit/>
          </a:bodyPr>
          <a:lstStyle/>
          <a:p>
            <a:pPr algn="ctr"/>
            <a:r>
              <a:rPr lang="en-US" sz="5400" dirty="0" err="1">
                <a:effectLst>
                  <a:outerShdw blurRad="38100" dist="38100" dir="2700000" algn="tl">
                    <a:srgbClr val="000000">
                      <a:alpha val="43137"/>
                    </a:srgbClr>
                  </a:outerShdw>
                </a:effectLst>
                <a:latin typeface="NikoshBAN" pitchFamily="2" charset="0"/>
                <a:cs typeface="NikoshBAN" pitchFamily="2" charset="0"/>
              </a:rPr>
              <a:t>মেমোরি</a:t>
            </a:r>
            <a:r>
              <a:rPr lang="en-US" sz="5400" dirty="0">
                <a:effectLst>
                  <a:outerShdw blurRad="38100" dist="38100" dir="2700000" algn="tl">
                    <a:srgbClr val="000000">
                      <a:alpha val="43137"/>
                    </a:srgbClr>
                  </a:outerShdw>
                </a:effectLst>
                <a:latin typeface="NikoshBAN" pitchFamily="2" charset="0"/>
                <a:cs typeface="NikoshBAN" pitchFamily="2" charset="0"/>
              </a:rPr>
              <a:t> ও </a:t>
            </a:r>
            <a:r>
              <a:rPr lang="en-US" sz="5400" dirty="0" err="1">
                <a:effectLst>
                  <a:outerShdw blurRad="38100" dist="38100" dir="2700000" algn="tl">
                    <a:srgbClr val="000000">
                      <a:alpha val="43137"/>
                    </a:srgbClr>
                  </a:outerShdw>
                </a:effectLst>
                <a:latin typeface="NikoshBAN" pitchFamily="2" charset="0"/>
                <a:cs typeface="NikoshBAN" pitchFamily="2" charset="0"/>
              </a:rPr>
              <a:t>স্টোরেজ</a:t>
            </a:r>
            <a:r>
              <a:rPr lang="en-US" sz="5400" dirty="0">
                <a:effectLst>
                  <a:outerShdw blurRad="38100" dist="38100" dir="2700000" algn="tl">
                    <a:srgbClr val="000000">
                      <a:alpha val="43137"/>
                    </a:srgbClr>
                  </a:outerShdw>
                </a:effectLst>
                <a:latin typeface="NikoshBAN" pitchFamily="2" charset="0"/>
                <a:cs typeface="NikoshBAN" pitchFamily="2" charset="0"/>
              </a:rPr>
              <a:t> </a:t>
            </a:r>
            <a:r>
              <a:rPr lang="en-US" sz="5400" dirty="0" err="1">
                <a:effectLst>
                  <a:outerShdw blurRad="38100" dist="38100" dir="2700000" algn="tl">
                    <a:srgbClr val="000000">
                      <a:alpha val="43137"/>
                    </a:srgbClr>
                  </a:outerShdw>
                </a:effectLst>
                <a:latin typeface="NikoshBAN" pitchFamily="2" charset="0"/>
                <a:cs typeface="NikoshBAN" pitchFamily="2" charset="0"/>
              </a:rPr>
              <a:t>ডিভাইস</a:t>
            </a:r>
            <a:endParaRPr lang="en-US" sz="5400" dirty="0">
              <a:effectLst>
                <a:outerShdw blurRad="38100" dist="38100" dir="2700000" algn="tl">
                  <a:srgbClr val="000000">
                    <a:alpha val="43137"/>
                  </a:srgbClr>
                </a:outerShdw>
              </a:effectLst>
              <a:latin typeface="NikoshBAN" pitchFamily="2" charset="0"/>
              <a:cs typeface="NikoshBAN" pitchFamily="2" charset="0"/>
            </a:endParaRPr>
          </a:p>
        </p:txBody>
      </p:sp>
      <p:sp>
        <p:nvSpPr>
          <p:cNvPr id="7" name="TextBox 6"/>
          <p:cNvSpPr txBox="1"/>
          <p:nvPr/>
        </p:nvSpPr>
        <p:spPr>
          <a:xfrm>
            <a:off x="3873778" y="1383407"/>
            <a:ext cx="7242629" cy="2246769"/>
          </a:xfrm>
          <a:prstGeom prst="rect">
            <a:avLst/>
          </a:prstGeom>
          <a:noFill/>
        </p:spPr>
        <p:txBody>
          <a:bodyPr wrap="square" rtlCol="0">
            <a:spAutoFit/>
          </a:bodyPr>
          <a:lstStyle/>
          <a:p>
            <a:pPr algn="just"/>
            <a:r>
              <a:rPr lang="en-US" sz="2800" b="1" dirty="0" err="1" smtClean="0">
                <a:effectLst>
                  <a:outerShdw blurRad="38100" dist="38100" dir="2700000" algn="tl">
                    <a:srgbClr val="000000">
                      <a:alpha val="43137"/>
                    </a:srgbClr>
                  </a:outerShdw>
                </a:effectLst>
                <a:latin typeface="NikoshBAN" pitchFamily="2" charset="0"/>
                <a:cs typeface="NikoshBAN" pitchFamily="2" charset="0"/>
              </a:rPr>
              <a:t>হার্ডডিক্স</a:t>
            </a:r>
            <a:r>
              <a:rPr lang="en-US" sz="2800" b="1" dirty="0" smtClean="0">
                <a:effectLst>
                  <a:outerShdw blurRad="38100" dist="38100" dir="2700000" algn="tl">
                    <a:srgbClr val="000000">
                      <a:alpha val="43137"/>
                    </a:srgbClr>
                  </a:outerShdw>
                </a:effectLst>
                <a:latin typeface="NikoshBAN" pitchFamily="2" charset="0"/>
                <a:cs typeface="NikoshBAN" pitchFamily="2" charset="0"/>
              </a:rPr>
              <a:t> </a:t>
            </a:r>
            <a:r>
              <a:rPr lang="en-US" sz="2800" b="1" dirty="0" err="1">
                <a:effectLst>
                  <a:outerShdw blurRad="38100" dist="38100" dir="2700000" algn="tl">
                    <a:srgbClr val="000000">
                      <a:alpha val="43137"/>
                    </a:srgbClr>
                  </a:outerShdw>
                </a:effectLst>
                <a:latin typeface="NikoshBAN" pitchFamily="2" charset="0"/>
                <a:cs typeface="NikoshBAN" pitchFamily="2" charset="0"/>
              </a:rPr>
              <a:t>বা</a:t>
            </a:r>
            <a:r>
              <a:rPr lang="en-US" sz="2800" b="1" dirty="0">
                <a:effectLst>
                  <a:outerShdw blurRad="38100" dist="38100" dir="2700000" algn="tl">
                    <a:srgbClr val="000000">
                      <a:alpha val="43137"/>
                    </a:srgbClr>
                  </a:outerShdw>
                </a:effectLst>
                <a:latin typeface="NikoshBAN" pitchFamily="2" charset="0"/>
                <a:cs typeface="NikoshBAN" pitchFamily="2" charset="0"/>
              </a:rPr>
              <a:t> </a:t>
            </a:r>
            <a:r>
              <a:rPr lang="en-US" sz="2800" b="1" dirty="0" err="1">
                <a:effectLst>
                  <a:outerShdw blurRad="38100" dist="38100" dir="2700000" algn="tl">
                    <a:srgbClr val="000000">
                      <a:alpha val="43137"/>
                    </a:srgbClr>
                  </a:outerShdw>
                </a:effectLst>
                <a:latin typeface="NikoshBAN" pitchFamily="2" charset="0"/>
                <a:cs typeface="NikoshBAN" pitchFamily="2" charset="0"/>
              </a:rPr>
              <a:t>প্রধান</a:t>
            </a:r>
            <a:r>
              <a:rPr lang="en-US" sz="2800" b="1" dirty="0">
                <a:effectLst>
                  <a:outerShdw blurRad="38100" dist="38100" dir="2700000" algn="tl">
                    <a:srgbClr val="000000">
                      <a:alpha val="43137"/>
                    </a:srgbClr>
                  </a:outerShdw>
                </a:effectLst>
                <a:latin typeface="NikoshBAN" pitchFamily="2" charset="0"/>
                <a:cs typeface="NikoshBAN" pitchFamily="2" charset="0"/>
              </a:rPr>
              <a:t> </a:t>
            </a:r>
            <a:r>
              <a:rPr lang="en-US" sz="2800" b="1" dirty="0" err="1">
                <a:effectLst>
                  <a:outerShdw blurRad="38100" dist="38100" dir="2700000" algn="tl">
                    <a:srgbClr val="000000">
                      <a:alpha val="43137"/>
                    </a:srgbClr>
                  </a:outerShdw>
                </a:effectLst>
                <a:latin typeface="NikoshBAN" pitchFamily="2" charset="0"/>
                <a:cs typeface="NikoshBAN" pitchFamily="2" charset="0"/>
              </a:rPr>
              <a:t>মেমোরিঃ</a:t>
            </a:r>
            <a:r>
              <a:rPr lang="en-US" sz="2800" b="1" dirty="0">
                <a:effectLst>
                  <a:outerShdw blurRad="38100" dist="38100" dir="2700000" algn="tl">
                    <a:srgbClr val="000000">
                      <a:alpha val="43137"/>
                    </a:srgbClr>
                  </a:outerShdw>
                </a:effectLst>
                <a:latin typeface="NikoshBAN" pitchFamily="2" charset="0"/>
                <a:cs typeface="NikoshBAN" pitchFamily="2" charset="0"/>
              </a:rPr>
              <a:t> </a:t>
            </a:r>
            <a:r>
              <a:rPr lang="en-US" sz="2800" dirty="0" err="1">
                <a:latin typeface="NikoshBAN" pitchFamily="2" charset="0"/>
                <a:cs typeface="NikoshBAN" pitchFamily="2" charset="0"/>
              </a:rPr>
              <a:t>এটি</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কম্পিউটারে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তথ্য</a:t>
            </a:r>
            <a:r>
              <a:rPr lang="en-US" sz="2800" dirty="0">
                <a:latin typeface="NikoshBAN" pitchFamily="2" charset="0"/>
                <a:cs typeface="NikoshBAN" pitchFamily="2" charset="0"/>
              </a:rPr>
              <a:t> </a:t>
            </a:r>
            <a:r>
              <a:rPr lang="en-US" sz="2800" dirty="0" err="1">
                <a:latin typeface="NikoshBAN" pitchFamily="2" charset="0"/>
                <a:cs typeface="NikoshBAN" pitchFamily="2" charset="0"/>
              </a:rPr>
              <a:t>সংরক্ষনের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প্রধান</a:t>
            </a:r>
            <a:r>
              <a:rPr lang="en-US" sz="2800" dirty="0">
                <a:latin typeface="NikoshBAN" pitchFamily="2" charset="0"/>
                <a:cs typeface="NikoshBAN" pitchFamily="2" charset="0"/>
              </a:rPr>
              <a:t> </a:t>
            </a:r>
            <a:r>
              <a:rPr lang="en-US" sz="2800" dirty="0" err="1">
                <a:latin typeface="NikoshBAN" pitchFamily="2" charset="0"/>
                <a:cs typeface="NikoshBAN" pitchFamily="2" charset="0"/>
              </a:rPr>
              <a:t>যন্ত্র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হার্ডডিক্সে</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কতকগুলো</a:t>
            </a:r>
            <a:r>
              <a:rPr lang="en-US" sz="2800" dirty="0">
                <a:latin typeface="NikoshBAN" pitchFamily="2" charset="0"/>
                <a:cs typeface="NikoshBAN" pitchFamily="2" charset="0"/>
              </a:rPr>
              <a:t> </a:t>
            </a:r>
            <a:r>
              <a:rPr lang="en-US" sz="2800" dirty="0" err="1">
                <a:latin typeface="NikoshBAN" pitchFamily="2" charset="0"/>
                <a:cs typeface="NikoshBAN" pitchFamily="2" charset="0"/>
              </a:rPr>
              <a:t>চাকতি</a:t>
            </a:r>
            <a:r>
              <a:rPr lang="en-US" sz="2800" dirty="0">
                <a:latin typeface="NikoshBAN" pitchFamily="2" charset="0"/>
                <a:cs typeface="NikoshBAN" pitchFamily="2" charset="0"/>
              </a:rPr>
              <a:t> </a:t>
            </a:r>
            <a:r>
              <a:rPr lang="en-US" sz="2800" dirty="0" err="1">
                <a:latin typeface="NikoshBAN" pitchFamily="2" charset="0"/>
                <a:cs typeface="NikoshBAN" pitchFamily="2" charset="0"/>
              </a:rPr>
              <a:t>থাকে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যাদের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প্লটার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বলা</a:t>
            </a:r>
            <a:r>
              <a:rPr lang="en-US" sz="2800" dirty="0">
                <a:latin typeface="NikoshBAN" pitchFamily="2" charset="0"/>
                <a:cs typeface="NikoshBAN" pitchFamily="2" charset="0"/>
              </a:rPr>
              <a:t> </a:t>
            </a:r>
            <a:r>
              <a:rPr lang="en-US" sz="2800" dirty="0" err="1">
                <a:latin typeface="NikoshBAN" pitchFamily="2" charset="0"/>
                <a:cs typeface="NikoshBAN" pitchFamily="2" charset="0"/>
              </a:rPr>
              <a:t>হয়</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এটি</a:t>
            </a:r>
            <a:r>
              <a:rPr lang="en-US" sz="2800" dirty="0">
                <a:latin typeface="NikoshBAN" pitchFamily="2" charset="0"/>
                <a:cs typeface="NikoshBAN" pitchFamily="2" charset="0"/>
              </a:rPr>
              <a:t> </a:t>
            </a:r>
            <a:r>
              <a:rPr lang="en-US" sz="2800" dirty="0" err="1">
                <a:latin typeface="NikoshBAN" pitchFamily="2" charset="0"/>
                <a:cs typeface="NikoshBAN" pitchFamily="2" charset="0"/>
              </a:rPr>
              <a:t>অ্যালুমিনিয়াম</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কাঁচ</a:t>
            </a:r>
            <a:r>
              <a:rPr lang="en-US" sz="2800" dirty="0">
                <a:latin typeface="NikoshBAN" pitchFamily="2" charset="0"/>
                <a:cs typeface="NikoshBAN" pitchFamily="2" charset="0"/>
              </a:rPr>
              <a:t> </a:t>
            </a:r>
            <a:r>
              <a:rPr lang="en-US" sz="2800" dirty="0" err="1">
                <a:latin typeface="NikoshBAN" pitchFamily="2" charset="0"/>
                <a:cs typeface="NikoshBAN" pitchFamily="2" charset="0"/>
              </a:rPr>
              <a:t>বা</a:t>
            </a:r>
            <a:r>
              <a:rPr lang="en-US" sz="2800" dirty="0">
                <a:latin typeface="NikoshBAN" pitchFamily="2" charset="0"/>
                <a:cs typeface="NikoshBAN" pitchFamily="2" charset="0"/>
              </a:rPr>
              <a:t> </a:t>
            </a:r>
            <a:r>
              <a:rPr lang="en-US" sz="2800" dirty="0" err="1">
                <a:latin typeface="NikoshBAN" pitchFamily="2" charset="0"/>
                <a:cs typeface="NikoshBAN" pitchFamily="2" charset="0"/>
              </a:rPr>
              <a:t>সিরামিকের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উপর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পাতলা</a:t>
            </a:r>
            <a:r>
              <a:rPr lang="en-US" sz="2800" dirty="0">
                <a:latin typeface="NikoshBAN" pitchFamily="2" charset="0"/>
                <a:cs typeface="NikoshBAN" pitchFamily="2" charset="0"/>
              </a:rPr>
              <a:t> </a:t>
            </a:r>
            <a:r>
              <a:rPr lang="en-US" sz="2800" dirty="0" err="1">
                <a:latin typeface="NikoshBAN" pitchFamily="2" charset="0"/>
                <a:cs typeface="NikoshBAN" pitchFamily="2" charset="0"/>
              </a:rPr>
              <a:t>চুম্বকীয়</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পদার্থের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আস্তরন</a:t>
            </a:r>
            <a:r>
              <a:rPr lang="en-US" sz="2800" dirty="0">
                <a:latin typeface="NikoshBAN" pitchFamily="2" charset="0"/>
                <a:cs typeface="NikoshBAN" pitchFamily="2" charset="0"/>
              </a:rPr>
              <a:t> </a:t>
            </a:r>
            <a:r>
              <a:rPr lang="en-US" sz="2800" dirty="0" err="1">
                <a:latin typeface="NikoshBAN" pitchFamily="2" charset="0"/>
                <a:cs typeface="NikoshBAN" pitchFamily="2" charset="0"/>
              </a:rPr>
              <a:t>দিয়ে</a:t>
            </a:r>
            <a:r>
              <a:rPr lang="en-US" sz="2800" dirty="0">
                <a:latin typeface="NikoshBAN" pitchFamily="2" charset="0"/>
                <a:cs typeface="NikoshBAN" pitchFamily="2" charset="0"/>
              </a:rPr>
              <a:t> </a:t>
            </a:r>
            <a:r>
              <a:rPr lang="en-US" sz="2800" dirty="0" err="1">
                <a:latin typeface="NikoshBAN" pitchFamily="2" charset="0"/>
                <a:cs typeface="NikoshBAN" pitchFamily="2" charset="0"/>
              </a:rPr>
              <a:t>তৈরি</a:t>
            </a:r>
            <a:r>
              <a:rPr lang="en-US" sz="2800" dirty="0">
                <a:latin typeface="NikoshBAN" pitchFamily="2" charset="0"/>
                <a:cs typeface="NikoshBAN" pitchFamily="2" charset="0"/>
              </a:rPr>
              <a:t>। IBM </a:t>
            </a:r>
            <a:r>
              <a:rPr lang="en-US" sz="2800" dirty="0" err="1">
                <a:latin typeface="NikoshBAN" pitchFamily="2" charset="0"/>
                <a:cs typeface="NikoshBAN" pitchFamily="2" charset="0"/>
              </a:rPr>
              <a:t>কোম্পানি</a:t>
            </a:r>
            <a:r>
              <a:rPr lang="en-US" sz="2800" dirty="0">
                <a:latin typeface="NikoshBAN" pitchFamily="2" charset="0"/>
                <a:cs typeface="NikoshBAN" pitchFamily="2" charset="0"/>
              </a:rPr>
              <a:t> ১৯৫৬ </a:t>
            </a:r>
            <a:r>
              <a:rPr lang="en-US" sz="2800" dirty="0" err="1">
                <a:latin typeface="NikoshBAN" pitchFamily="2" charset="0"/>
                <a:cs typeface="NikoshBAN" pitchFamily="2" charset="0"/>
              </a:rPr>
              <a:t>সালে</a:t>
            </a:r>
            <a:r>
              <a:rPr lang="en-US" sz="2800" dirty="0">
                <a:latin typeface="NikoshBAN" pitchFamily="2" charset="0"/>
                <a:cs typeface="NikoshBAN" pitchFamily="2" charset="0"/>
              </a:rPr>
              <a:t> </a:t>
            </a:r>
            <a:r>
              <a:rPr lang="en-US" sz="2800" dirty="0" err="1">
                <a:latin typeface="NikoshBAN" pitchFamily="2" charset="0"/>
                <a:cs typeface="NikoshBAN" pitchFamily="2" charset="0"/>
              </a:rPr>
              <a:t>মেইনফ্রেম</a:t>
            </a:r>
            <a:r>
              <a:rPr lang="en-US" sz="2800" dirty="0">
                <a:latin typeface="NikoshBAN" pitchFamily="2" charset="0"/>
                <a:cs typeface="NikoshBAN" pitchFamily="2" charset="0"/>
              </a:rPr>
              <a:t> ও </a:t>
            </a:r>
            <a:r>
              <a:rPr lang="en-US" sz="2800" dirty="0" err="1">
                <a:latin typeface="NikoshBAN" pitchFamily="2" charset="0"/>
                <a:cs typeface="NikoshBAN" pitchFamily="2" charset="0"/>
              </a:rPr>
              <a:t>মিনি</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কম্পিউটারে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ব্যবহার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শুরু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করে</a:t>
            </a:r>
            <a:r>
              <a:rPr lang="en-US" sz="2800" dirty="0">
                <a:latin typeface="NikoshBAN" pitchFamily="2" charset="0"/>
                <a:cs typeface="NikoshBAN" pitchFamily="2" charset="0"/>
              </a:rPr>
              <a:t>।</a:t>
            </a:r>
          </a:p>
        </p:txBody>
      </p:sp>
      <p:sp>
        <p:nvSpPr>
          <p:cNvPr id="4" name="Rectangle 3"/>
          <p:cNvSpPr/>
          <p:nvPr/>
        </p:nvSpPr>
        <p:spPr>
          <a:xfrm rot="7433067">
            <a:off x="128626" y="1369141"/>
            <a:ext cx="2189943" cy="2362383"/>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2006" y="4395885"/>
            <a:ext cx="1944144" cy="1729031"/>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62399" y="4107543"/>
            <a:ext cx="7242629" cy="2246769"/>
          </a:xfrm>
          <a:prstGeom prst="rect">
            <a:avLst/>
          </a:prstGeom>
          <a:noFill/>
        </p:spPr>
        <p:txBody>
          <a:bodyPr wrap="square" rtlCol="0">
            <a:spAutoFit/>
          </a:bodyPr>
          <a:lstStyle/>
          <a:p>
            <a:pPr algn="just"/>
            <a:r>
              <a:rPr lang="en-US" sz="2800" b="1" dirty="0" err="1">
                <a:effectLst>
                  <a:outerShdw blurRad="38100" dist="38100" dir="2700000" algn="tl">
                    <a:srgbClr val="000000">
                      <a:alpha val="43137"/>
                    </a:srgbClr>
                  </a:outerShdw>
                </a:effectLst>
                <a:latin typeface="NikoshBAN" pitchFamily="2" charset="0"/>
                <a:cs typeface="NikoshBAN" pitchFamily="2" charset="0"/>
              </a:rPr>
              <a:t>পেন</a:t>
            </a:r>
            <a:r>
              <a:rPr lang="en-US" sz="2800" b="1" dirty="0">
                <a:effectLst>
                  <a:outerShdw blurRad="38100" dist="38100" dir="2700000" algn="tl">
                    <a:srgbClr val="000000">
                      <a:alpha val="43137"/>
                    </a:srgbClr>
                  </a:outerShdw>
                </a:effectLst>
                <a:latin typeface="NikoshBAN" pitchFamily="2" charset="0"/>
                <a:cs typeface="NikoshBAN" pitchFamily="2" charset="0"/>
              </a:rPr>
              <a:t> </a:t>
            </a:r>
            <a:r>
              <a:rPr lang="en-US" sz="2800" b="1" dirty="0" err="1">
                <a:effectLst>
                  <a:outerShdw blurRad="38100" dist="38100" dir="2700000" algn="tl">
                    <a:srgbClr val="000000">
                      <a:alpha val="43137"/>
                    </a:srgbClr>
                  </a:outerShdw>
                </a:effectLst>
                <a:latin typeface="NikoshBAN" pitchFamily="2" charset="0"/>
                <a:cs typeface="NikoshBAN" pitchFamily="2" charset="0"/>
              </a:rPr>
              <a:t>ড্রাইভঃ</a:t>
            </a:r>
            <a:r>
              <a:rPr lang="en-US" sz="2800" b="1" dirty="0">
                <a:effectLst>
                  <a:outerShdw blurRad="38100" dist="38100" dir="2700000" algn="tl">
                    <a:srgbClr val="000000">
                      <a:alpha val="43137"/>
                    </a:srgbClr>
                  </a:outerShdw>
                </a:effectLst>
                <a:latin typeface="NikoshBAN" pitchFamily="2" charset="0"/>
                <a:cs typeface="NikoshBAN" pitchFamily="2" charset="0"/>
              </a:rPr>
              <a:t> </a:t>
            </a:r>
            <a:r>
              <a:rPr lang="en-US" sz="2800" dirty="0" err="1">
                <a:latin typeface="NikoshBAN" pitchFamily="2" charset="0"/>
                <a:cs typeface="NikoshBAN" pitchFamily="2" charset="0"/>
              </a:rPr>
              <a:t>এক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কম্পিউটার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থেকে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অন্য</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কম্পিউটারে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তথ্য</a:t>
            </a:r>
            <a:r>
              <a:rPr lang="en-US" sz="2800" dirty="0">
                <a:latin typeface="NikoshBAN" pitchFamily="2" charset="0"/>
                <a:cs typeface="NikoshBAN" pitchFamily="2" charset="0"/>
              </a:rPr>
              <a:t> </a:t>
            </a:r>
            <a:r>
              <a:rPr lang="en-US" sz="2800" dirty="0" err="1">
                <a:latin typeface="NikoshBAN" pitchFamily="2" charset="0"/>
                <a:cs typeface="NikoshBAN" pitchFamily="2" charset="0"/>
              </a:rPr>
              <a:t>আদান-প্রদানের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জন্য</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এটি</a:t>
            </a:r>
            <a:r>
              <a:rPr lang="en-US" sz="2800" dirty="0">
                <a:latin typeface="NikoshBAN" pitchFamily="2" charset="0"/>
                <a:cs typeface="NikoshBAN" pitchFamily="2" charset="0"/>
              </a:rPr>
              <a:t> </a:t>
            </a:r>
            <a:r>
              <a:rPr lang="en-US" sz="2800" dirty="0" err="1">
                <a:latin typeface="NikoshBAN" pitchFamily="2" charset="0"/>
                <a:cs typeface="NikoshBAN" pitchFamily="2" charset="0"/>
              </a:rPr>
              <a:t>অনবদ্য</a:t>
            </a:r>
            <a:r>
              <a:rPr lang="en-US" sz="2800" dirty="0">
                <a:latin typeface="NikoshBAN" pitchFamily="2" charset="0"/>
                <a:cs typeface="NikoshBAN" pitchFamily="2" charset="0"/>
              </a:rPr>
              <a:t>। </a:t>
            </a:r>
            <a:r>
              <a:rPr lang="en-US" sz="2800" dirty="0" err="1">
                <a:latin typeface="NikoshBAN" pitchFamily="2" charset="0"/>
                <a:cs typeface="NikoshBAN" pitchFamily="2" charset="0"/>
              </a:rPr>
              <a:t>তথ্য</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পারাপার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ছাড়াও</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এটিতে</a:t>
            </a:r>
            <a:r>
              <a:rPr lang="en-US" sz="2800" dirty="0">
                <a:latin typeface="NikoshBAN" pitchFamily="2" charset="0"/>
                <a:cs typeface="NikoshBAN" pitchFamily="2" charset="0"/>
              </a:rPr>
              <a:t> </a:t>
            </a:r>
            <a:r>
              <a:rPr lang="en-US" sz="2800" dirty="0" err="1">
                <a:latin typeface="NikoshBAN" pitchFamily="2" charset="0"/>
                <a:cs typeface="NikoshBAN" pitchFamily="2" charset="0"/>
              </a:rPr>
              <a:t>সংক্ষনের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কাজ</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যায়</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এটি</a:t>
            </a:r>
            <a:r>
              <a:rPr lang="en-US" sz="2800" dirty="0">
                <a:latin typeface="NikoshBAN" pitchFamily="2" charset="0"/>
                <a:cs typeface="NikoshBAN" pitchFamily="2" charset="0"/>
              </a:rPr>
              <a:t> </a:t>
            </a:r>
            <a:r>
              <a:rPr lang="en-US" sz="2800" dirty="0" err="1">
                <a:latin typeface="NikoshBAN" pitchFamily="2" charset="0"/>
                <a:cs typeface="NikoshBAN" pitchFamily="2" charset="0"/>
              </a:rPr>
              <a:t>সিডি</a:t>
            </a:r>
            <a:r>
              <a:rPr lang="en-US" sz="2800" dirty="0">
                <a:latin typeface="NikoshBAN" pitchFamily="2" charset="0"/>
                <a:cs typeface="NikoshBAN" pitchFamily="2" charset="0"/>
              </a:rPr>
              <a:t> </a:t>
            </a:r>
            <a:r>
              <a:rPr lang="en-US" sz="2800" dirty="0" err="1">
                <a:latin typeface="NikoshBAN" pitchFamily="2" charset="0"/>
                <a:cs typeface="NikoshBAN" pitchFamily="2" charset="0"/>
              </a:rPr>
              <a:t>বা</a:t>
            </a:r>
            <a:r>
              <a:rPr lang="en-US" sz="2800" dirty="0">
                <a:latin typeface="NikoshBAN" pitchFamily="2" charset="0"/>
                <a:cs typeface="NikoshBAN" pitchFamily="2" charset="0"/>
              </a:rPr>
              <a:t> </a:t>
            </a:r>
            <a:r>
              <a:rPr lang="en-US" sz="2800" dirty="0" err="1">
                <a:latin typeface="NikoshBAN" pitchFamily="2" charset="0"/>
                <a:cs typeface="NikoshBAN" pitchFamily="2" charset="0"/>
              </a:rPr>
              <a:t>ডিভিডির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তুলনায়</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বেশি</a:t>
            </a:r>
            <a:r>
              <a:rPr lang="en-US" sz="2800" dirty="0">
                <a:latin typeface="NikoshBAN" pitchFamily="2" charset="0"/>
                <a:cs typeface="NikoshBAN" pitchFamily="2" charset="0"/>
              </a:rPr>
              <a:t> </a:t>
            </a:r>
            <a:r>
              <a:rPr lang="en-US" sz="2800" dirty="0" err="1">
                <a:latin typeface="NikoshBAN" pitchFamily="2" charset="0"/>
                <a:cs typeface="NikoshBAN" pitchFamily="2" charset="0"/>
              </a:rPr>
              <a:t>টেকসই</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পেন</a:t>
            </a:r>
            <a:r>
              <a:rPr lang="en-US" sz="2800" dirty="0">
                <a:latin typeface="NikoshBAN" pitchFamily="2" charset="0"/>
                <a:cs typeface="NikoshBAN" pitchFamily="2" charset="0"/>
              </a:rPr>
              <a:t> </a:t>
            </a:r>
            <a:r>
              <a:rPr lang="en-US" sz="2800" dirty="0" err="1">
                <a:latin typeface="NikoshBAN" pitchFamily="2" charset="0"/>
                <a:cs typeface="NikoshBAN" pitchFamily="2" charset="0"/>
              </a:rPr>
              <a:t>ড্রাইভ</a:t>
            </a:r>
            <a:r>
              <a:rPr lang="en-US" sz="2800" dirty="0">
                <a:latin typeface="NikoshBAN" pitchFamily="2" charset="0"/>
                <a:cs typeface="NikoshBAN" pitchFamily="2" charset="0"/>
              </a:rPr>
              <a:t> </a:t>
            </a:r>
            <a:r>
              <a:rPr lang="en-US" sz="2800" dirty="0" err="1">
                <a:latin typeface="NikoshBAN" pitchFamily="2" charset="0"/>
                <a:cs typeface="NikoshBAN" pitchFamily="2" charset="0"/>
              </a:rPr>
              <a:t>ছাড়াও</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বাজারে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এখন</a:t>
            </a:r>
            <a:r>
              <a:rPr lang="en-US" sz="2800" dirty="0">
                <a:latin typeface="NikoshBAN" pitchFamily="2" charset="0"/>
                <a:cs typeface="NikoshBAN" pitchFamily="2" charset="0"/>
              </a:rPr>
              <a:t> </a:t>
            </a:r>
            <a:r>
              <a:rPr lang="en-US" sz="2800" dirty="0" err="1">
                <a:latin typeface="NikoshBAN" pitchFamily="2" charset="0"/>
                <a:cs typeface="NikoshBAN" pitchFamily="2" charset="0"/>
              </a:rPr>
              <a:t>অনেক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মেমোরি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কার্ড</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পাওয়া</a:t>
            </a:r>
            <a:r>
              <a:rPr lang="en-US" sz="2800" dirty="0">
                <a:latin typeface="NikoshBAN" pitchFamily="2" charset="0"/>
                <a:cs typeface="NikoshBAN" pitchFamily="2" charset="0"/>
              </a:rPr>
              <a:t> </a:t>
            </a:r>
            <a:r>
              <a:rPr lang="en-US" sz="2800" dirty="0" err="1">
                <a:latin typeface="NikoshBAN" pitchFamily="2" charset="0"/>
                <a:cs typeface="NikoshBAN" pitchFamily="2" charset="0"/>
              </a:rPr>
              <a:t>যায়</a:t>
            </a:r>
            <a:r>
              <a:rPr lang="en-US" sz="2800" dirty="0">
                <a:latin typeface="NikoshBAN" pitchFamily="2" charset="0"/>
                <a:cs typeface="NikoshBAN" pitchFamily="2" charset="0"/>
              </a:rPr>
              <a:t>। ২০০০ </a:t>
            </a:r>
            <a:r>
              <a:rPr lang="en-US" sz="2800" dirty="0" err="1">
                <a:latin typeface="NikoshBAN" pitchFamily="2" charset="0"/>
                <a:cs typeface="NikoshBAN" pitchFamily="2" charset="0"/>
              </a:rPr>
              <a:t>সালের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দিকে</a:t>
            </a:r>
            <a:r>
              <a:rPr lang="en-US" sz="2800" dirty="0">
                <a:latin typeface="NikoshBAN" pitchFamily="2" charset="0"/>
                <a:cs typeface="NikoshBAN" pitchFamily="2" charset="0"/>
              </a:rPr>
              <a:t> </a:t>
            </a:r>
            <a:r>
              <a:rPr lang="en-US" sz="2800" dirty="0" err="1">
                <a:latin typeface="NikoshBAN" pitchFamily="2" charset="0"/>
                <a:cs typeface="NikoshBAN" pitchFamily="2" charset="0"/>
              </a:rPr>
              <a:t>এর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প্রথম</a:t>
            </a:r>
            <a:r>
              <a:rPr lang="en-US" sz="2800" dirty="0">
                <a:latin typeface="NikoshBAN" pitchFamily="2" charset="0"/>
                <a:cs typeface="NikoshBAN" pitchFamily="2" charset="0"/>
              </a:rPr>
              <a:t> </a:t>
            </a:r>
            <a:r>
              <a:rPr lang="en-US" sz="2800" dirty="0" err="1">
                <a:latin typeface="NikoshBAN" pitchFamily="2" charset="0"/>
                <a:cs typeface="NikoshBAN" pitchFamily="2" charset="0"/>
              </a:rPr>
              <a:t>ব্যবহার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শুরু</a:t>
            </a:r>
            <a:r>
              <a:rPr lang="en-US" sz="2800" dirty="0">
                <a:latin typeface="NikoshBAN" pitchFamily="2" charset="0"/>
                <a:cs typeface="NikoshBAN" pitchFamily="2" charset="0"/>
              </a:rPr>
              <a:t> </a:t>
            </a:r>
            <a:r>
              <a:rPr lang="en-US" sz="2800" dirty="0" err="1">
                <a:latin typeface="NikoshBAN" pitchFamily="2" charset="0"/>
                <a:cs typeface="NikoshBAN" pitchFamily="2" charset="0"/>
              </a:rPr>
              <a:t>হয়</a:t>
            </a:r>
            <a:r>
              <a:rPr lang="en-US" sz="2800" dirty="0">
                <a:latin typeface="NikoshBAN" pitchFamily="2" charset="0"/>
                <a:cs typeface="NikoshBAN" pitchFamily="2" charset="0"/>
              </a:rPr>
              <a:t>।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907" y="1282828"/>
            <a:ext cx="1885950" cy="244792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2277" y="4218555"/>
            <a:ext cx="2024743" cy="2024743"/>
          </a:xfrm>
          <a:prstGeom prst="rect">
            <a:avLst/>
          </a:prstGeom>
        </p:spPr>
      </p:pic>
      <p:sp>
        <p:nvSpPr>
          <p:cNvPr id="14" name="Freeform 13"/>
          <p:cNvSpPr/>
          <p:nvPr/>
        </p:nvSpPr>
        <p:spPr>
          <a:xfrm>
            <a:off x="1669143" y="4383314"/>
            <a:ext cx="2235200" cy="1712686"/>
          </a:xfrm>
          <a:custGeom>
            <a:avLst/>
            <a:gdLst>
              <a:gd name="connsiteX0" fmla="*/ 1045028 w 2235200"/>
              <a:gd name="connsiteY0" fmla="*/ 595086 h 1712686"/>
              <a:gd name="connsiteX1" fmla="*/ 957943 w 2235200"/>
              <a:gd name="connsiteY1" fmla="*/ 653143 h 1712686"/>
              <a:gd name="connsiteX2" fmla="*/ 798286 w 2235200"/>
              <a:gd name="connsiteY2" fmla="*/ 711200 h 1712686"/>
              <a:gd name="connsiteX3" fmla="*/ 711200 w 2235200"/>
              <a:gd name="connsiteY3" fmla="*/ 725715 h 1712686"/>
              <a:gd name="connsiteX4" fmla="*/ 508000 w 2235200"/>
              <a:gd name="connsiteY4" fmla="*/ 769257 h 1712686"/>
              <a:gd name="connsiteX5" fmla="*/ 406400 w 2235200"/>
              <a:gd name="connsiteY5" fmla="*/ 798286 h 1712686"/>
              <a:gd name="connsiteX6" fmla="*/ 319314 w 2235200"/>
              <a:gd name="connsiteY6" fmla="*/ 827315 h 1712686"/>
              <a:gd name="connsiteX7" fmla="*/ 217714 w 2235200"/>
              <a:gd name="connsiteY7" fmla="*/ 885372 h 1712686"/>
              <a:gd name="connsiteX8" fmla="*/ 101600 w 2235200"/>
              <a:gd name="connsiteY8" fmla="*/ 986972 h 1712686"/>
              <a:gd name="connsiteX9" fmla="*/ 43543 w 2235200"/>
              <a:gd name="connsiteY9" fmla="*/ 1001486 h 1712686"/>
              <a:gd name="connsiteX10" fmla="*/ 14514 w 2235200"/>
              <a:gd name="connsiteY10" fmla="*/ 1103086 h 1712686"/>
              <a:gd name="connsiteX11" fmla="*/ 0 w 2235200"/>
              <a:gd name="connsiteY11" fmla="*/ 1161143 h 1712686"/>
              <a:gd name="connsiteX12" fmla="*/ 14514 w 2235200"/>
              <a:gd name="connsiteY12" fmla="*/ 1364343 h 1712686"/>
              <a:gd name="connsiteX13" fmla="*/ 29028 w 2235200"/>
              <a:gd name="connsiteY13" fmla="*/ 1407886 h 1712686"/>
              <a:gd name="connsiteX14" fmla="*/ 72571 w 2235200"/>
              <a:gd name="connsiteY14" fmla="*/ 1436915 h 1712686"/>
              <a:gd name="connsiteX15" fmla="*/ 116114 w 2235200"/>
              <a:gd name="connsiteY15" fmla="*/ 1480457 h 1712686"/>
              <a:gd name="connsiteX16" fmla="*/ 159657 w 2235200"/>
              <a:gd name="connsiteY16" fmla="*/ 1509486 h 1712686"/>
              <a:gd name="connsiteX17" fmla="*/ 246743 w 2235200"/>
              <a:gd name="connsiteY17" fmla="*/ 1596572 h 1712686"/>
              <a:gd name="connsiteX18" fmla="*/ 348343 w 2235200"/>
              <a:gd name="connsiteY18" fmla="*/ 1654629 h 1712686"/>
              <a:gd name="connsiteX19" fmla="*/ 391886 w 2235200"/>
              <a:gd name="connsiteY19" fmla="*/ 1683657 h 1712686"/>
              <a:gd name="connsiteX20" fmla="*/ 508000 w 2235200"/>
              <a:gd name="connsiteY20" fmla="*/ 1712686 h 1712686"/>
              <a:gd name="connsiteX21" fmla="*/ 696686 w 2235200"/>
              <a:gd name="connsiteY21" fmla="*/ 1698172 h 1712686"/>
              <a:gd name="connsiteX22" fmla="*/ 754743 w 2235200"/>
              <a:gd name="connsiteY22" fmla="*/ 1669143 h 1712686"/>
              <a:gd name="connsiteX23" fmla="*/ 856343 w 2235200"/>
              <a:gd name="connsiteY23" fmla="*/ 1640115 h 1712686"/>
              <a:gd name="connsiteX24" fmla="*/ 899886 w 2235200"/>
              <a:gd name="connsiteY24" fmla="*/ 1611086 h 1712686"/>
              <a:gd name="connsiteX25" fmla="*/ 972457 w 2235200"/>
              <a:gd name="connsiteY25" fmla="*/ 1596572 h 1712686"/>
              <a:gd name="connsiteX26" fmla="*/ 1001486 w 2235200"/>
              <a:gd name="connsiteY26" fmla="*/ 1553029 h 1712686"/>
              <a:gd name="connsiteX27" fmla="*/ 1059543 w 2235200"/>
              <a:gd name="connsiteY27" fmla="*/ 1538515 h 1712686"/>
              <a:gd name="connsiteX28" fmla="*/ 1132114 w 2235200"/>
              <a:gd name="connsiteY28" fmla="*/ 1524000 h 1712686"/>
              <a:gd name="connsiteX29" fmla="*/ 1190171 w 2235200"/>
              <a:gd name="connsiteY29" fmla="*/ 1509486 h 1712686"/>
              <a:gd name="connsiteX30" fmla="*/ 1291771 w 2235200"/>
              <a:gd name="connsiteY30" fmla="*/ 1494972 h 1712686"/>
              <a:gd name="connsiteX31" fmla="*/ 1320800 w 2235200"/>
              <a:gd name="connsiteY31" fmla="*/ 1451429 h 1712686"/>
              <a:gd name="connsiteX32" fmla="*/ 1465943 w 2235200"/>
              <a:gd name="connsiteY32" fmla="*/ 1422400 h 1712686"/>
              <a:gd name="connsiteX33" fmla="*/ 1509486 w 2235200"/>
              <a:gd name="connsiteY33" fmla="*/ 1393372 h 1712686"/>
              <a:gd name="connsiteX34" fmla="*/ 1567543 w 2235200"/>
              <a:gd name="connsiteY34" fmla="*/ 1349829 h 1712686"/>
              <a:gd name="connsiteX35" fmla="*/ 1625600 w 2235200"/>
              <a:gd name="connsiteY35" fmla="*/ 1335315 h 1712686"/>
              <a:gd name="connsiteX36" fmla="*/ 1669143 w 2235200"/>
              <a:gd name="connsiteY36" fmla="*/ 1320800 h 1712686"/>
              <a:gd name="connsiteX37" fmla="*/ 1741714 w 2235200"/>
              <a:gd name="connsiteY37" fmla="*/ 1262743 h 1712686"/>
              <a:gd name="connsiteX38" fmla="*/ 1785257 w 2235200"/>
              <a:gd name="connsiteY38" fmla="*/ 1248229 h 1712686"/>
              <a:gd name="connsiteX39" fmla="*/ 1872343 w 2235200"/>
              <a:gd name="connsiteY39" fmla="*/ 1190172 h 1712686"/>
              <a:gd name="connsiteX40" fmla="*/ 1915886 w 2235200"/>
              <a:gd name="connsiteY40" fmla="*/ 1161143 h 1712686"/>
              <a:gd name="connsiteX41" fmla="*/ 1959428 w 2235200"/>
              <a:gd name="connsiteY41" fmla="*/ 1132115 h 1712686"/>
              <a:gd name="connsiteX42" fmla="*/ 2075543 w 2235200"/>
              <a:gd name="connsiteY42" fmla="*/ 1001486 h 1712686"/>
              <a:gd name="connsiteX43" fmla="*/ 2119086 w 2235200"/>
              <a:gd name="connsiteY43" fmla="*/ 986972 h 1712686"/>
              <a:gd name="connsiteX44" fmla="*/ 2133600 w 2235200"/>
              <a:gd name="connsiteY44" fmla="*/ 928915 h 1712686"/>
              <a:gd name="connsiteX45" fmla="*/ 2148114 w 2235200"/>
              <a:gd name="connsiteY45" fmla="*/ 856343 h 1712686"/>
              <a:gd name="connsiteX46" fmla="*/ 2162628 w 2235200"/>
              <a:gd name="connsiteY46" fmla="*/ 812800 h 1712686"/>
              <a:gd name="connsiteX47" fmla="*/ 2220686 w 2235200"/>
              <a:gd name="connsiteY47" fmla="*/ 537029 h 1712686"/>
              <a:gd name="connsiteX48" fmla="*/ 2206171 w 2235200"/>
              <a:gd name="connsiteY48" fmla="*/ 493486 h 1712686"/>
              <a:gd name="connsiteX49" fmla="*/ 2235200 w 2235200"/>
              <a:gd name="connsiteY49" fmla="*/ 406400 h 1712686"/>
              <a:gd name="connsiteX50" fmla="*/ 2191657 w 2235200"/>
              <a:gd name="connsiteY50" fmla="*/ 232229 h 1712686"/>
              <a:gd name="connsiteX51" fmla="*/ 2119086 w 2235200"/>
              <a:gd name="connsiteY51" fmla="*/ 145143 h 1712686"/>
              <a:gd name="connsiteX52" fmla="*/ 2090057 w 2235200"/>
              <a:gd name="connsiteY52" fmla="*/ 101600 h 1712686"/>
              <a:gd name="connsiteX53" fmla="*/ 2002971 w 2235200"/>
              <a:gd name="connsiteY53" fmla="*/ 43543 h 1712686"/>
              <a:gd name="connsiteX54" fmla="*/ 1843314 w 2235200"/>
              <a:gd name="connsiteY54" fmla="*/ 0 h 1712686"/>
              <a:gd name="connsiteX55" fmla="*/ 1683657 w 2235200"/>
              <a:gd name="connsiteY55" fmla="*/ 14515 h 1712686"/>
              <a:gd name="connsiteX56" fmla="*/ 1625600 w 2235200"/>
              <a:gd name="connsiteY56" fmla="*/ 29029 h 1712686"/>
              <a:gd name="connsiteX57" fmla="*/ 1611086 w 2235200"/>
              <a:gd name="connsiteY57" fmla="*/ 72572 h 1712686"/>
              <a:gd name="connsiteX58" fmla="*/ 1553028 w 2235200"/>
              <a:gd name="connsiteY58" fmla="*/ 101600 h 1712686"/>
              <a:gd name="connsiteX59" fmla="*/ 1451428 w 2235200"/>
              <a:gd name="connsiteY59" fmla="*/ 203200 h 1712686"/>
              <a:gd name="connsiteX60" fmla="*/ 1349828 w 2235200"/>
              <a:gd name="connsiteY60" fmla="*/ 304800 h 1712686"/>
              <a:gd name="connsiteX61" fmla="*/ 1306286 w 2235200"/>
              <a:gd name="connsiteY61" fmla="*/ 348343 h 1712686"/>
              <a:gd name="connsiteX62" fmla="*/ 1248228 w 2235200"/>
              <a:gd name="connsiteY62" fmla="*/ 362857 h 1712686"/>
              <a:gd name="connsiteX63" fmla="*/ 1233714 w 2235200"/>
              <a:gd name="connsiteY63" fmla="*/ 406400 h 1712686"/>
              <a:gd name="connsiteX64" fmla="*/ 1190171 w 2235200"/>
              <a:gd name="connsiteY64" fmla="*/ 435429 h 1712686"/>
              <a:gd name="connsiteX65" fmla="*/ 1088571 w 2235200"/>
              <a:gd name="connsiteY65" fmla="*/ 522515 h 1712686"/>
              <a:gd name="connsiteX66" fmla="*/ 1016000 w 2235200"/>
              <a:gd name="connsiteY66" fmla="*/ 609600 h 1712686"/>
              <a:gd name="connsiteX67" fmla="*/ 1045028 w 2235200"/>
              <a:gd name="connsiteY67" fmla="*/ 595086 h 17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35200" h="1712686">
                <a:moveTo>
                  <a:pt x="1045028" y="595086"/>
                </a:moveTo>
                <a:cubicBezTo>
                  <a:pt x="1035352" y="602343"/>
                  <a:pt x="988571" y="636437"/>
                  <a:pt x="957943" y="653143"/>
                </a:cubicBezTo>
                <a:cubicBezTo>
                  <a:pt x="937623" y="664227"/>
                  <a:pt x="815357" y="708355"/>
                  <a:pt x="798286" y="711200"/>
                </a:cubicBezTo>
                <a:cubicBezTo>
                  <a:pt x="769257" y="716038"/>
                  <a:pt x="739976" y="719549"/>
                  <a:pt x="711200" y="725715"/>
                </a:cubicBezTo>
                <a:cubicBezTo>
                  <a:pt x="458063" y="779959"/>
                  <a:pt x="714454" y="734849"/>
                  <a:pt x="508000" y="769257"/>
                </a:cubicBezTo>
                <a:cubicBezTo>
                  <a:pt x="361693" y="818028"/>
                  <a:pt x="588612" y="743622"/>
                  <a:pt x="406400" y="798286"/>
                </a:cubicBezTo>
                <a:cubicBezTo>
                  <a:pt x="377092" y="807079"/>
                  <a:pt x="348343" y="817639"/>
                  <a:pt x="319314" y="827315"/>
                </a:cubicBezTo>
                <a:cubicBezTo>
                  <a:pt x="161371" y="985254"/>
                  <a:pt x="393153" y="768412"/>
                  <a:pt x="217714" y="885372"/>
                </a:cubicBezTo>
                <a:cubicBezTo>
                  <a:pt x="155162" y="927074"/>
                  <a:pt x="162209" y="960997"/>
                  <a:pt x="101600" y="986972"/>
                </a:cubicBezTo>
                <a:cubicBezTo>
                  <a:pt x="83265" y="994830"/>
                  <a:pt x="62895" y="996648"/>
                  <a:pt x="43543" y="1001486"/>
                </a:cubicBezTo>
                <a:cubicBezTo>
                  <a:pt x="-1846" y="1183034"/>
                  <a:pt x="56169" y="957289"/>
                  <a:pt x="14514" y="1103086"/>
                </a:cubicBezTo>
                <a:cubicBezTo>
                  <a:pt x="9034" y="1122266"/>
                  <a:pt x="4838" y="1141791"/>
                  <a:pt x="0" y="1161143"/>
                </a:cubicBezTo>
                <a:cubicBezTo>
                  <a:pt x="4838" y="1228876"/>
                  <a:pt x="6580" y="1296902"/>
                  <a:pt x="14514" y="1364343"/>
                </a:cubicBezTo>
                <a:cubicBezTo>
                  <a:pt x="16302" y="1379538"/>
                  <a:pt x="19471" y="1395939"/>
                  <a:pt x="29028" y="1407886"/>
                </a:cubicBezTo>
                <a:cubicBezTo>
                  <a:pt x="39925" y="1421508"/>
                  <a:pt x="59170" y="1425748"/>
                  <a:pt x="72571" y="1436915"/>
                </a:cubicBezTo>
                <a:cubicBezTo>
                  <a:pt x="88340" y="1450055"/>
                  <a:pt x="100345" y="1467317"/>
                  <a:pt x="116114" y="1480457"/>
                </a:cubicBezTo>
                <a:cubicBezTo>
                  <a:pt x="129515" y="1491624"/>
                  <a:pt x="146619" y="1497897"/>
                  <a:pt x="159657" y="1509486"/>
                </a:cubicBezTo>
                <a:cubicBezTo>
                  <a:pt x="190340" y="1536760"/>
                  <a:pt x="212585" y="1573800"/>
                  <a:pt x="246743" y="1596572"/>
                </a:cubicBezTo>
                <a:cubicBezTo>
                  <a:pt x="352828" y="1667294"/>
                  <a:pt x="219439" y="1580970"/>
                  <a:pt x="348343" y="1654629"/>
                </a:cubicBezTo>
                <a:cubicBezTo>
                  <a:pt x="363489" y="1663284"/>
                  <a:pt x="375492" y="1677696"/>
                  <a:pt x="391886" y="1683657"/>
                </a:cubicBezTo>
                <a:cubicBezTo>
                  <a:pt x="429380" y="1697291"/>
                  <a:pt x="508000" y="1712686"/>
                  <a:pt x="508000" y="1712686"/>
                </a:cubicBezTo>
                <a:cubicBezTo>
                  <a:pt x="570895" y="1707848"/>
                  <a:pt x="634565" y="1709135"/>
                  <a:pt x="696686" y="1698172"/>
                </a:cubicBezTo>
                <a:cubicBezTo>
                  <a:pt x="717993" y="1694412"/>
                  <a:pt x="734856" y="1677666"/>
                  <a:pt x="754743" y="1669143"/>
                </a:cubicBezTo>
                <a:cubicBezTo>
                  <a:pt x="783892" y="1656650"/>
                  <a:pt x="826885" y="1647479"/>
                  <a:pt x="856343" y="1640115"/>
                </a:cubicBezTo>
                <a:cubicBezTo>
                  <a:pt x="870857" y="1630439"/>
                  <a:pt x="883553" y="1617211"/>
                  <a:pt x="899886" y="1611086"/>
                </a:cubicBezTo>
                <a:cubicBezTo>
                  <a:pt x="922985" y="1602424"/>
                  <a:pt x="951038" y="1608811"/>
                  <a:pt x="972457" y="1596572"/>
                </a:cubicBezTo>
                <a:cubicBezTo>
                  <a:pt x="987603" y="1587917"/>
                  <a:pt x="986972" y="1562705"/>
                  <a:pt x="1001486" y="1553029"/>
                </a:cubicBezTo>
                <a:cubicBezTo>
                  <a:pt x="1018084" y="1541964"/>
                  <a:pt x="1040070" y="1542842"/>
                  <a:pt x="1059543" y="1538515"/>
                </a:cubicBezTo>
                <a:cubicBezTo>
                  <a:pt x="1083625" y="1533163"/>
                  <a:pt x="1108032" y="1529352"/>
                  <a:pt x="1132114" y="1524000"/>
                </a:cubicBezTo>
                <a:cubicBezTo>
                  <a:pt x="1151587" y="1519673"/>
                  <a:pt x="1170545" y="1513054"/>
                  <a:pt x="1190171" y="1509486"/>
                </a:cubicBezTo>
                <a:cubicBezTo>
                  <a:pt x="1223830" y="1503366"/>
                  <a:pt x="1257904" y="1499810"/>
                  <a:pt x="1291771" y="1494972"/>
                </a:cubicBezTo>
                <a:cubicBezTo>
                  <a:pt x="1301447" y="1480458"/>
                  <a:pt x="1304698" y="1458138"/>
                  <a:pt x="1320800" y="1451429"/>
                </a:cubicBezTo>
                <a:cubicBezTo>
                  <a:pt x="1366344" y="1432452"/>
                  <a:pt x="1465943" y="1422400"/>
                  <a:pt x="1465943" y="1422400"/>
                </a:cubicBezTo>
                <a:cubicBezTo>
                  <a:pt x="1480457" y="1412724"/>
                  <a:pt x="1495291" y="1403511"/>
                  <a:pt x="1509486" y="1393372"/>
                </a:cubicBezTo>
                <a:cubicBezTo>
                  <a:pt x="1529171" y="1379312"/>
                  <a:pt x="1545906" y="1360647"/>
                  <a:pt x="1567543" y="1349829"/>
                </a:cubicBezTo>
                <a:cubicBezTo>
                  <a:pt x="1585385" y="1340908"/>
                  <a:pt x="1606420" y="1340795"/>
                  <a:pt x="1625600" y="1335315"/>
                </a:cubicBezTo>
                <a:cubicBezTo>
                  <a:pt x="1640311" y="1331112"/>
                  <a:pt x="1654629" y="1325638"/>
                  <a:pt x="1669143" y="1320800"/>
                </a:cubicBezTo>
                <a:cubicBezTo>
                  <a:pt x="1693333" y="1301448"/>
                  <a:pt x="1715444" y="1279162"/>
                  <a:pt x="1741714" y="1262743"/>
                </a:cubicBezTo>
                <a:cubicBezTo>
                  <a:pt x="1754688" y="1254634"/>
                  <a:pt x="1771883" y="1255659"/>
                  <a:pt x="1785257" y="1248229"/>
                </a:cubicBezTo>
                <a:cubicBezTo>
                  <a:pt x="1815755" y="1231286"/>
                  <a:pt x="1843314" y="1209524"/>
                  <a:pt x="1872343" y="1190172"/>
                </a:cubicBezTo>
                <a:lnTo>
                  <a:pt x="1915886" y="1161143"/>
                </a:lnTo>
                <a:lnTo>
                  <a:pt x="1959428" y="1132115"/>
                </a:lnTo>
                <a:cubicBezTo>
                  <a:pt x="1987088" y="1090625"/>
                  <a:pt x="2032935" y="1015688"/>
                  <a:pt x="2075543" y="1001486"/>
                </a:cubicBezTo>
                <a:lnTo>
                  <a:pt x="2119086" y="986972"/>
                </a:lnTo>
                <a:cubicBezTo>
                  <a:pt x="2123924" y="967620"/>
                  <a:pt x="2129273" y="948388"/>
                  <a:pt x="2133600" y="928915"/>
                </a:cubicBezTo>
                <a:cubicBezTo>
                  <a:pt x="2138951" y="904833"/>
                  <a:pt x="2142131" y="880276"/>
                  <a:pt x="2148114" y="856343"/>
                </a:cubicBezTo>
                <a:cubicBezTo>
                  <a:pt x="2151825" y="841500"/>
                  <a:pt x="2159628" y="827802"/>
                  <a:pt x="2162628" y="812800"/>
                </a:cubicBezTo>
                <a:cubicBezTo>
                  <a:pt x="2220658" y="522650"/>
                  <a:pt x="2161597" y="743836"/>
                  <a:pt x="2220686" y="537029"/>
                </a:cubicBezTo>
                <a:cubicBezTo>
                  <a:pt x="2215848" y="522515"/>
                  <a:pt x="2204481" y="508692"/>
                  <a:pt x="2206171" y="493486"/>
                </a:cubicBezTo>
                <a:cubicBezTo>
                  <a:pt x="2209550" y="463074"/>
                  <a:pt x="2235200" y="406400"/>
                  <a:pt x="2235200" y="406400"/>
                </a:cubicBezTo>
                <a:cubicBezTo>
                  <a:pt x="2220686" y="348343"/>
                  <a:pt x="2224853" y="282022"/>
                  <a:pt x="2191657" y="232229"/>
                </a:cubicBezTo>
                <a:cubicBezTo>
                  <a:pt x="2119583" y="124119"/>
                  <a:pt x="2212215" y="256899"/>
                  <a:pt x="2119086" y="145143"/>
                </a:cubicBezTo>
                <a:cubicBezTo>
                  <a:pt x="2107919" y="131742"/>
                  <a:pt x="2103185" y="113087"/>
                  <a:pt x="2090057" y="101600"/>
                </a:cubicBezTo>
                <a:cubicBezTo>
                  <a:pt x="2063801" y="78626"/>
                  <a:pt x="2036069" y="54575"/>
                  <a:pt x="2002971" y="43543"/>
                </a:cubicBezTo>
                <a:cubicBezTo>
                  <a:pt x="1892482" y="6714"/>
                  <a:pt x="1945890" y="20516"/>
                  <a:pt x="1843314" y="0"/>
                </a:cubicBezTo>
                <a:cubicBezTo>
                  <a:pt x="1790095" y="4838"/>
                  <a:pt x="1736627" y="7452"/>
                  <a:pt x="1683657" y="14515"/>
                </a:cubicBezTo>
                <a:cubicBezTo>
                  <a:pt x="1663884" y="17151"/>
                  <a:pt x="1641177" y="16568"/>
                  <a:pt x="1625600" y="29029"/>
                </a:cubicBezTo>
                <a:cubicBezTo>
                  <a:pt x="1613653" y="38586"/>
                  <a:pt x="1621904" y="61754"/>
                  <a:pt x="1611086" y="72572"/>
                </a:cubicBezTo>
                <a:cubicBezTo>
                  <a:pt x="1595786" y="87871"/>
                  <a:pt x="1572381" y="91924"/>
                  <a:pt x="1553028" y="101600"/>
                </a:cubicBezTo>
                <a:cubicBezTo>
                  <a:pt x="1486484" y="201416"/>
                  <a:pt x="1528069" y="177654"/>
                  <a:pt x="1451428" y="203200"/>
                </a:cubicBezTo>
                <a:cubicBezTo>
                  <a:pt x="1384884" y="303016"/>
                  <a:pt x="1426469" y="279254"/>
                  <a:pt x="1349828" y="304800"/>
                </a:cubicBezTo>
                <a:cubicBezTo>
                  <a:pt x="1335314" y="319314"/>
                  <a:pt x="1324108" y="338159"/>
                  <a:pt x="1306286" y="348343"/>
                </a:cubicBezTo>
                <a:cubicBezTo>
                  <a:pt x="1288966" y="358240"/>
                  <a:pt x="1263805" y="350396"/>
                  <a:pt x="1248228" y="362857"/>
                </a:cubicBezTo>
                <a:cubicBezTo>
                  <a:pt x="1236281" y="372414"/>
                  <a:pt x="1243271" y="394453"/>
                  <a:pt x="1233714" y="406400"/>
                </a:cubicBezTo>
                <a:cubicBezTo>
                  <a:pt x="1222817" y="420022"/>
                  <a:pt x="1203416" y="424076"/>
                  <a:pt x="1190171" y="435429"/>
                </a:cubicBezTo>
                <a:cubicBezTo>
                  <a:pt x="1066985" y="541017"/>
                  <a:pt x="1188536" y="455871"/>
                  <a:pt x="1088571" y="522515"/>
                </a:cubicBezTo>
                <a:cubicBezTo>
                  <a:pt x="1063985" y="559393"/>
                  <a:pt x="1053252" y="581661"/>
                  <a:pt x="1016000" y="609600"/>
                </a:cubicBezTo>
                <a:cubicBezTo>
                  <a:pt x="1012130" y="612503"/>
                  <a:pt x="1054704" y="587829"/>
                  <a:pt x="1045028" y="595086"/>
                </a:cubicBez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p:cNvSpPr txBox="1">
            <a:spLocks/>
          </p:cNvSpPr>
          <p:nvPr/>
        </p:nvSpPr>
        <p:spPr>
          <a:xfrm>
            <a:off x="2365831" y="6104745"/>
            <a:ext cx="1264126" cy="39338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n-IN" sz="3200" dirty="0" smtClean="0">
                <a:effectLst>
                  <a:outerShdw blurRad="38100" dist="38100" dir="2700000" algn="tl">
                    <a:srgbClr val="000000">
                      <a:alpha val="43137"/>
                    </a:srgbClr>
                  </a:outerShdw>
                </a:effectLst>
                <a:latin typeface="NikoshBAN" pitchFamily="2" charset="0"/>
                <a:cs typeface="NikoshBAN" pitchFamily="2" charset="0"/>
              </a:rPr>
              <a:t>ওটিজি</a:t>
            </a:r>
            <a:endParaRPr lang="en-US" sz="3200" dirty="0">
              <a:effectLst>
                <a:outerShdw blurRad="38100" dist="38100" dir="2700000" algn="tl">
                  <a:srgbClr val="000000">
                    <a:alpha val="43137"/>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45946002"/>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 fill="hold"/>
                                        <p:tgtEl>
                                          <p:spTgt spid="4"/>
                                        </p:tgtEl>
                                        <p:attrNameLst>
                                          <p:attrName>ppt_w</p:attrName>
                                        </p:attrNameLst>
                                      </p:cBhvr>
                                      <p:tavLst>
                                        <p:tav tm="0">
                                          <p:val>
                                            <p:fltVal val="0"/>
                                          </p:val>
                                        </p:tav>
                                        <p:tav tm="100000">
                                          <p:val>
                                            <p:strVal val="#ppt_w"/>
                                          </p:val>
                                        </p:tav>
                                      </p:tavLst>
                                    </p:anim>
                                    <p:anim calcmode="lin" valueType="num">
                                      <p:cBhvr>
                                        <p:cTn id="8" dur="200" fill="hold"/>
                                        <p:tgtEl>
                                          <p:spTgt spid="4"/>
                                        </p:tgtEl>
                                        <p:attrNameLst>
                                          <p:attrName>ppt_h</p:attrName>
                                        </p:attrNameLst>
                                      </p:cBhvr>
                                      <p:tavLst>
                                        <p:tav tm="0">
                                          <p:val>
                                            <p:fltVal val="0"/>
                                          </p:val>
                                        </p:tav>
                                        <p:tav tm="100000">
                                          <p:val>
                                            <p:strVal val="#ppt_h"/>
                                          </p:val>
                                        </p:tav>
                                      </p:tavLst>
                                    </p:anim>
                                    <p:animEffect transition="in" filter="fade">
                                      <p:cBhvr>
                                        <p:cTn id="9" dur="2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Hard Disk.wav"/>
                                        </p:tgtEl>
                                      </p:cMediaNode>
                                    </p:audio>
                                  </p:sub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par>
                          <p:cTn id="16" fill="hold">
                            <p:stCondLst>
                              <p:cond delay="1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1000" autoRev="1" fill="hold">
                                          <p:stCondLst>
                                            <p:cond delay="0"/>
                                          </p:stCondLst>
                                        </p:cTn>
                                        <p:tgtEl>
                                          <p:spTgt spid="7"/>
                                        </p:tgtEl>
                                        <p:attrNameLst>
                                          <p:attrName>ppt_w</p:attrName>
                                        </p:attrNameLst>
                                      </p:cBhvr>
                                    </p:anim>
                                    <p:anim by="(#ppt_w*0.50)" calcmode="lin" valueType="num">
                                      <p:cBhvr>
                                        <p:cTn id="20" dur="1000" decel="50000" autoRev="1" fill="hold">
                                          <p:stCondLst>
                                            <p:cond delay="0"/>
                                          </p:stCondLst>
                                        </p:cTn>
                                        <p:tgtEl>
                                          <p:spTgt spid="7"/>
                                        </p:tgtEl>
                                        <p:attrNameLst>
                                          <p:attrName>ppt_x</p:attrName>
                                        </p:attrNameLst>
                                      </p:cBhvr>
                                    </p:anim>
                                    <p:anim from="(-#ppt_h/2)" to="(#ppt_y)" calcmode="lin" valueType="num">
                                      <p:cBhvr>
                                        <p:cTn id="21" dur="2000" fill="hold">
                                          <p:stCondLst>
                                            <p:cond delay="0"/>
                                          </p:stCondLst>
                                        </p:cTn>
                                        <p:tgtEl>
                                          <p:spTgt spid="7"/>
                                        </p:tgtEl>
                                        <p:attrNameLst>
                                          <p:attrName>ppt_y</p:attrName>
                                        </p:attrNameLst>
                                      </p:cBhvr>
                                    </p:anim>
                                    <p:animRot by="21600000">
                                      <p:cBhvr>
                                        <p:cTn id="22" dur="2000" fill="hold">
                                          <p:stCondLst>
                                            <p:cond delay="0"/>
                                          </p:stCondLst>
                                        </p:cTn>
                                        <p:tgtEl>
                                          <p:spTgt spid="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PEN DRIVE.wav"/>
                                        </p:tgtEl>
                                      </p:cMediaNode>
                                    </p:audio>
                                  </p:subTnLst>
                                </p:cTn>
                              </p:par>
                              <p:par>
                                <p:cTn id="30" presetID="3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childTnLst>
                          </p:cTn>
                        </p:par>
                        <p:par>
                          <p:cTn id="36" fill="hold">
                            <p:stCondLst>
                              <p:cond delay="1000"/>
                            </p:stCondLst>
                            <p:childTnLst>
                              <p:par>
                                <p:cTn id="37" presetID="56" presetClass="entr" presetSubtype="0" fill="hold" grpId="0" nodeType="afterEffect">
                                  <p:stCondLst>
                                    <p:cond delay="0"/>
                                  </p:stCondLst>
                                  <p:iterate type="lt">
                                    <p:tmPct val="10000"/>
                                  </p:iterate>
                                  <p:childTnLst>
                                    <p:set>
                                      <p:cBhvr>
                                        <p:cTn id="38" dur="1" fill="hold">
                                          <p:stCondLst>
                                            <p:cond delay="0"/>
                                          </p:stCondLst>
                                        </p:cTn>
                                        <p:tgtEl>
                                          <p:spTgt spid="12"/>
                                        </p:tgtEl>
                                        <p:attrNameLst>
                                          <p:attrName>style.visibility</p:attrName>
                                        </p:attrNameLst>
                                      </p:cBhvr>
                                      <p:to>
                                        <p:strVal val="visible"/>
                                      </p:to>
                                    </p:set>
                                    <p:anim by="(-#ppt_w*2)" calcmode="lin" valueType="num">
                                      <p:cBhvr rctx="PPT">
                                        <p:cTn id="39" dur="1000" autoRev="1" fill="hold">
                                          <p:stCondLst>
                                            <p:cond delay="0"/>
                                          </p:stCondLst>
                                        </p:cTn>
                                        <p:tgtEl>
                                          <p:spTgt spid="12"/>
                                        </p:tgtEl>
                                        <p:attrNameLst>
                                          <p:attrName>ppt_w</p:attrName>
                                        </p:attrNameLst>
                                      </p:cBhvr>
                                    </p:anim>
                                    <p:anim by="(#ppt_w*0.50)" calcmode="lin" valueType="num">
                                      <p:cBhvr>
                                        <p:cTn id="40" dur="1000" decel="50000" autoRev="1" fill="hold">
                                          <p:stCondLst>
                                            <p:cond delay="0"/>
                                          </p:stCondLst>
                                        </p:cTn>
                                        <p:tgtEl>
                                          <p:spTgt spid="12"/>
                                        </p:tgtEl>
                                        <p:attrNameLst>
                                          <p:attrName>ppt_x</p:attrName>
                                        </p:attrNameLst>
                                      </p:cBhvr>
                                    </p:anim>
                                    <p:anim from="(-#ppt_h/2)" to="(#ppt_y)" calcmode="lin" valueType="num">
                                      <p:cBhvr>
                                        <p:cTn id="41" dur="2000" fill="hold">
                                          <p:stCondLst>
                                            <p:cond delay="0"/>
                                          </p:stCondLst>
                                        </p:cTn>
                                        <p:tgtEl>
                                          <p:spTgt spid="12"/>
                                        </p:tgtEl>
                                        <p:attrNameLst>
                                          <p:attrName>ppt_y</p:attrName>
                                        </p:attrNameLst>
                                      </p:cBhvr>
                                    </p:anim>
                                    <p:animRot by="21600000">
                                      <p:cBhvr>
                                        <p:cTn id="42" dur="2000" fill="hold">
                                          <p:stCondLst>
                                            <p:cond delay="0"/>
                                          </p:stCondLst>
                                        </p:cTn>
                                        <p:tgtEl>
                                          <p:spTgt spid="12"/>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1" presetClass="entr" presetSubtype="1" repeatCount="indefinite" fill="hold" grpId="0" nodeType="clickEffect">
                                  <p:stCondLst>
                                    <p:cond delay="0"/>
                                  </p:stCondLst>
                                  <p:endCondLst>
                                    <p:cond evt="onNext" delay="0">
                                      <p:tgtEl>
                                        <p:sldTgt/>
                                      </p:tgtEl>
                                    </p:cond>
                                  </p:endCondLst>
                                  <p:childTnLst>
                                    <p:set>
                                      <p:cBhvr>
                                        <p:cTn id="46" dur="1" fill="hold">
                                          <p:stCondLst>
                                            <p:cond delay="0"/>
                                          </p:stCondLst>
                                        </p:cTn>
                                        <p:tgtEl>
                                          <p:spTgt spid="14"/>
                                        </p:tgtEl>
                                        <p:attrNameLst>
                                          <p:attrName>style.visibility</p:attrName>
                                        </p:attrNameLst>
                                      </p:cBhvr>
                                      <p:to>
                                        <p:strVal val="visible"/>
                                      </p:to>
                                    </p:set>
                                    <p:animEffect transition="in" filter="wheel(1)">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11" grpId="0" animBg="1"/>
      <p:bldP spid="12" grpId="0"/>
      <p:bldP spid="14" grpId="0" animBg="1"/>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830" y="747485"/>
            <a:ext cx="8972550" cy="1005840"/>
          </a:xfrm>
          <a:noFill/>
        </p:spPr>
        <p:txBody>
          <a:bodyPr>
            <a:noAutofit/>
          </a:bodyPr>
          <a:lstStyle/>
          <a:p>
            <a:pPr algn="ctr"/>
            <a:r>
              <a:rPr lang="en-US" sz="6000" b="1" dirty="0" err="1">
                <a:effectLst>
                  <a:outerShdw blurRad="38100" dist="38100" dir="2700000" algn="tl">
                    <a:srgbClr val="000000">
                      <a:alpha val="43137"/>
                    </a:srgbClr>
                  </a:outerShdw>
                </a:effectLst>
                <a:latin typeface="NikoshBAN" pitchFamily="2" charset="0"/>
                <a:cs typeface="NikoshBAN" pitchFamily="2" charset="0"/>
              </a:rPr>
              <a:t>দলীয়</a:t>
            </a:r>
            <a:r>
              <a:rPr lang="en-US" sz="6000" b="1" dirty="0">
                <a:effectLst>
                  <a:outerShdw blurRad="38100" dist="38100" dir="2700000" algn="tl">
                    <a:srgbClr val="000000">
                      <a:alpha val="43137"/>
                    </a:srgbClr>
                  </a:outerShdw>
                </a:effectLst>
                <a:latin typeface="NikoshBAN" pitchFamily="2" charset="0"/>
                <a:cs typeface="NikoshBAN" pitchFamily="2" charset="0"/>
              </a:rPr>
              <a:t> </a:t>
            </a:r>
            <a:r>
              <a:rPr lang="en-US" sz="6000" b="1" dirty="0" err="1">
                <a:effectLst>
                  <a:outerShdw blurRad="38100" dist="38100" dir="2700000" algn="tl">
                    <a:srgbClr val="000000">
                      <a:alpha val="43137"/>
                    </a:srgbClr>
                  </a:outerShdw>
                </a:effectLst>
                <a:latin typeface="NikoshBAN" pitchFamily="2" charset="0"/>
                <a:cs typeface="NikoshBAN" pitchFamily="2" charset="0"/>
              </a:rPr>
              <a:t>কাজ</a:t>
            </a:r>
            <a:endParaRPr lang="en-US" sz="60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5" name="TextBox 4"/>
          <p:cNvSpPr txBox="1"/>
          <p:nvPr/>
        </p:nvSpPr>
        <p:spPr>
          <a:xfrm>
            <a:off x="1249251" y="2514601"/>
            <a:ext cx="9762185" cy="707886"/>
          </a:xfrm>
          <a:prstGeom prst="rect">
            <a:avLst/>
          </a:prstGeom>
          <a:noFill/>
        </p:spPr>
        <p:txBody>
          <a:bodyPr wrap="square" rtlCol="0">
            <a:spAutoFit/>
          </a:bodyPr>
          <a:lstStyle/>
          <a:p>
            <a:r>
              <a:rPr lang="en-US" sz="4000" dirty="0">
                <a:latin typeface="NikoshBAN" pitchFamily="2" charset="0"/>
                <a:cs typeface="NikoshBAN" pitchFamily="2" charset="0"/>
              </a:rPr>
              <a:t>১. </a:t>
            </a:r>
            <a:r>
              <a:rPr lang="en-US" sz="4000" dirty="0" err="1">
                <a:latin typeface="NikoshBAN" pitchFamily="2" charset="0"/>
                <a:cs typeface="NikoshBAN" pitchFamily="2" charset="0"/>
              </a:rPr>
              <a:t>স্টোরেজ</a:t>
            </a:r>
            <a:r>
              <a:rPr lang="en-US" sz="4000" dirty="0">
                <a:latin typeface="NikoshBAN" pitchFamily="2" charset="0"/>
                <a:cs typeface="NikoshBAN" pitchFamily="2" charset="0"/>
              </a:rPr>
              <a:t> </a:t>
            </a:r>
            <a:r>
              <a:rPr lang="en-US" sz="4000" dirty="0" err="1" smtClean="0">
                <a:latin typeface="NikoshBAN" pitchFamily="2" charset="0"/>
                <a:cs typeface="NikoshBAN" pitchFamily="2" charset="0"/>
              </a:rPr>
              <a:t>ডিভাই</a:t>
            </a:r>
            <a:r>
              <a:rPr lang="bn-IN" sz="4000" dirty="0" smtClean="0">
                <a:latin typeface="NikoshBAN" pitchFamily="2" charset="0"/>
                <a:cs typeface="NikoshBAN" pitchFamily="2" charset="0"/>
              </a:rPr>
              <a:t>স</a:t>
            </a:r>
            <a:r>
              <a:rPr lang="en-US" sz="4000" dirty="0" smtClean="0">
                <a:latin typeface="NikoshBAN" pitchFamily="2" charset="0"/>
                <a:cs typeface="NikoshBAN" pitchFamily="2" charset="0"/>
              </a:rPr>
              <a:t> </a:t>
            </a:r>
            <a:r>
              <a:rPr lang="en-US" sz="4000" dirty="0" err="1">
                <a:latin typeface="NikoshBAN" pitchFamily="2" charset="0"/>
                <a:cs typeface="NikoshBAN" pitchFamily="2" charset="0"/>
              </a:rPr>
              <a:t>হিসাবে</a:t>
            </a:r>
            <a:r>
              <a:rPr lang="en-US" sz="4000" dirty="0">
                <a:latin typeface="NikoshBAN" pitchFamily="2" charset="0"/>
                <a:cs typeface="NikoshBAN" pitchFamily="2" charset="0"/>
              </a:rPr>
              <a:t> </a:t>
            </a:r>
            <a:r>
              <a:rPr lang="en-US" sz="4000" dirty="0" err="1" smtClean="0">
                <a:latin typeface="NikoshBAN" pitchFamily="2" charset="0"/>
                <a:cs typeface="NikoshBAN" pitchFamily="2" charset="0"/>
              </a:rPr>
              <a:t>হার্ডডিক্স</a:t>
            </a:r>
            <a:r>
              <a:rPr lang="en-US" sz="4000" dirty="0" smtClean="0">
                <a:latin typeface="NikoshBAN" pitchFamily="2" charset="0"/>
                <a:cs typeface="NikoshBAN" pitchFamily="2" charset="0"/>
              </a:rPr>
              <a:t> </a:t>
            </a:r>
            <a:r>
              <a:rPr lang="en-US" sz="4000" dirty="0" err="1">
                <a:latin typeface="NikoshBAN" pitchFamily="2" charset="0"/>
                <a:cs typeface="NikoshBAN" pitchFamily="2" charset="0"/>
              </a:rPr>
              <a:t>এর</a:t>
            </a:r>
            <a:r>
              <a:rPr lang="en-US" sz="4000" dirty="0">
                <a:latin typeface="NikoshBAN" pitchFamily="2" charset="0"/>
                <a:cs typeface="NikoshBAN" pitchFamily="2" charset="0"/>
              </a:rPr>
              <a:t> </a:t>
            </a:r>
            <a:r>
              <a:rPr lang="bn-IN" sz="4000" dirty="0" smtClean="0">
                <a:latin typeface="NikoshBAN" pitchFamily="2" charset="0"/>
                <a:cs typeface="NikoshBAN" pitchFamily="2" charset="0"/>
              </a:rPr>
              <a:t>ভূ</a:t>
            </a:r>
            <a:r>
              <a:rPr lang="en-US" sz="4000" dirty="0" err="1" smtClean="0">
                <a:latin typeface="NikoshBAN" pitchFamily="2" charset="0"/>
                <a:cs typeface="NikoshBAN" pitchFamily="2" charset="0"/>
              </a:rPr>
              <a:t>মিকা</a:t>
            </a:r>
            <a:r>
              <a:rPr lang="en-US" sz="4000" dirty="0" smtClean="0">
                <a:latin typeface="NikoshBAN" pitchFamily="2" charset="0"/>
                <a:cs typeface="NikoshBAN" pitchFamily="2" charset="0"/>
              </a:rPr>
              <a:t> </a:t>
            </a:r>
            <a:r>
              <a:rPr lang="en-US" sz="4000" dirty="0" err="1">
                <a:latin typeface="NikoshBAN" pitchFamily="2" charset="0"/>
                <a:cs typeface="NikoshBAN" pitchFamily="2" charset="0"/>
              </a:rPr>
              <a:t>বর্ণনা</a:t>
            </a:r>
            <a:r>
              <a:rPr lang="en-US" sz="4000" dirty="0">
                <a:latin typeface="NikoshBAN" pitchFamily="2" charset="0"/>
                <a:cs typeface="NikoshBAN" pitchFamily="2" charset="0"/>
              </a:rPr>
              <a:t> </a:t>
            </a:r>
            <a:r>
              <a:rPr lang="en-US" sz="4000" dirty="0" err="1">
                <a:latin typeface="NikoshBAN" pitchFamily="2" charset="0"/>
                <a:cs typeface="NikoshBAN" pitchFamily="2" charset="0"/>
              </a:rPr>
              <a:t>কর</a:t>
            </a:r>
            <a:r>
              <a:rPr lang="en-US" sz="4000" dirty="0">
                <a:latin typeface="NikoshBAN" pitchFamily="2" charset="0"/>
                <a:cs typeface="NikoshBAN" pitchFamily="2" charset="0"/>
              </a:rPr>
              <a:t>। </a:t>
            </a:r>
          </a:p>
        </p:txBody>
      </p:sp>
    </p:spTree>
    <p:extLst>
      <p:ext uri="{BB962C8B-B14F-4D97-AF65-F5344CB8AC3E}">
        <p14:creationId xmlns:p14="http://schemas.microsoft.com/office/powerpoint/2010/main" val="1280604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457200"/>
            <a:ext cx="8839200" cy="99060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bn-IN" sz="6000" b="1" dirty="0" smtClean="0">
                <a:effectLst>
                  <a:outerShdw blurRad="38100" dist="38100" dir="2700000" algn="tl">
                    <a:srgbClr val="000000">
                      <a:alpha val="43137"/>
                    </a:srgbClr>
                  </a:outerShdw>
                </a:effectLst>
                <a:latin typeface="NikoshBAN" pitchFamily="2" charset="0"/>
                <a:cs typeface="NikoshBAN" pitchFamily="2" charset="0"/>
              </a:rPr>
              <a:t>দলীয় কাজের </a:t>
            </a:r>
            <a:r>
              <a:rPr lang="en-US" sz="6000" b="1" dirty="0" err="1" smtClean="0">
                <a:effectLst>
                  <a:outerShdw blurRad="38100" dist="38100" dir="2700000" algn="tl">
                    <a:srgbClr val="000000">
                      <a:alpha val="43137"/>
                    </a:srgbClr>
                  </a:outerShdw>
                </a:effectLst>
                <a:latin typeface="NikoshBAN" pitchFamily="2" charset="0"/>
                <a:cs typeface="NikoshBAN" pitchFamily="2" charset="0"/>
              </a:rPr>
              <a:t>সমাধান</a:t>
            </a:r>
            <a:endParaRPr lang="en-US" sz="60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5" name="TextBox 4"/>
          <p:cNvSpPr txBox="1"/>
          <p:nvPr/>
        </p:nvSpPr>
        <p:spPr>
          <a:xfrm>
            <a:off x="3026535" y="1767457"/>
            <a:ext cx="7489065" cy="4524315"/>
          </a:xfrm>
          <a:prstGeom prst="rect">
            <a:avLst/>
          </a:prstGeom>
          <a:noFill/>
        </p:spPr>
        <p:txBody>
          <a:bodyPr wrap="square" rtlCol="0">
            <a:spAutoFit/>
          </a:bodyPr>
          <a:lstStyle/>
          <a:p>
            <a:pPr marL="742950" indent="-742950">
              <a:buAutoNum type="arabicPeriod"/>
            </a:pPr>
            <a:r>
              <a:rPr lang="en-US" sz="3200" b="1" u="sng" dirty="0" err="1" smtClean="0">
                <a:effectLst>
                  <a:outerShdw blurRad="38100" dist="38100" dir="2700000" algn="tl">
                    <a:srgbClr val="000000">
                      <a:alpha val="43137"/>
                    </a:srgbClr>
                  </a:outerShdw>
                </a:effectLst>
                <a:latin typeface="NikoshBAN" pitchFamily="2" charset="0"/>
                <a:cs typeface="NikoshBAN" pitchFamily="2" charset="0"/>
              </a:rPr>
              <a:t>হার্ডডিক্স</a:t>
            </a:r>
            <a:r>
              <a:rPr lang="en-US" sz="3200" b="1" u="sng" dirty="0" smtClean="0">
                <a:effectLst>
                  <a:outerShdw blurRad="38100" dist="38100" dir="2700000" algn="tl">
                    <a:srgbClr val="000000">
                      <a:alpha val="43137"/>
                    </a:srgbClr>
                  </a:outerShdw>
                </a:effectLst>
                <a:latin typeface="NikoshBAN" pitchFamily="2" charset="0"/>
                <a:cs typeface="NikoshBAN" pitchFamily="2" charset="0"/>
              </a:rPr>
              <a:t> </a:t>
            </a:r>
            <a:r>
              <a:rPr lang="en-US" sz="3200" b="1" u="sng" dirty="0" err="1">
                <a:effectLst>
                  <a:outerShdw blurRad="38100" dist="38100" dir="2700000" algn="tl">
                    <a:srgbClr val="000000">
                      <a:alpha val="43137"/>
                    </a:srgbClr>
                  </a:outerShdw>
                </a:effectLst>
                <a:latin typeface="NikoshBAN" pitchFamily="2" charset="0"/>
                <a:cs typeface="NikoshBAN" pitchFamily="2" charset="0"/>
              </a:rPr>
              <a:t>বা</a:t>
            </a:r>
            <a:r>
              <a:rPr lang="en-US" sz="3200" b="1" u="sng" dirty="0">
                <a:effectLst>
                  <a:outerShdw blurRad="38100" dist="38100" dir="2700000" algn="tl">
                    <a:srgbClr val="000000">
                      <a:alpha val="43137"/>
                    </a:srgbClr>
                  </a:outerShdw>
                </a:effectLst>
                <a:latin typeface="NikoshBAN" pitchFamily="2" charset="0"/>
                <a:cs typeface="NikoshBAN" pitchFamily="2" charset="0"/>
              </a:rPr>
              <a:t> </a:t>
            </a:r>
            <a:r>
              <a:rPr lang="en-US" sz="3200" b="1" u="sng" dirty="0" err="1">
                <a:effectLst>
                  <a:outerShdw blurRad="38100" dist="38100" dir="2700000" algn="tl">
                    <a:srgbClr val="000000">
                      <a:alpha val="43137"/>
                    </a:srgbClr>
                  </a:outerShdw>
                </a:effectLst>
                <a:latin typeface="NikoshBAN" pitchFamily="2" charset="0"/>
                <a:cs typeface="NikoshBAN" pitchFamily="2" charset="0"/>
              </a:rPr>
              <a:t>প্রধান</a:t>
            </a:r>
            <a:r>
              <a:rPr lang="en-US" sz="3200" b="1" u="sng" dirty="0">
                <a:effectLst>
                  <a:outerShdw blurRad="38100" dist="38100" dir="2700000" algn="tl">
                    <a:srgbClr val="000000">
                      <a:alpha val="43137"/>
                    </a:srgbClr>
                  </a:outerShdw>
                </a:effectLst>
                <a:latin typeface="NikoshBAN" pitchFamily="2" charset="0"/>
                <a:cs typeface="NikoshBAN" pitchFamily="2" charset="0"/>
              </a:rPr>
              <a:t> </a:t>
            </a:r>
            <a:r>
              <a:rPr lang="en-US" sz="3200" b="1" u="sng" dirty="0" err="1">
                <a:effectLst>
                  <a:outerShdw blurRad="38100" dist="38100" dir="2700000" algn="tl">
                    <a:srgbClr val="000000">
                      <a:alpha val="43137"/>
                    </a:srgbClr>
                  </a:outerShdw>
                </a:effectLst>
                <a:latin typeface="NikoshBAN" pitchFamily="2" charset="0"/>
                <a:cs typeface="NikoshBAN" pitchFamily="2" charset="0"/>
              </a:rPr>
              <a:t>মেমোরিঃ</a:t>
            </a:r>
            <a:r>
              <a:rPr lang="en-US" sz="3200" b="1" u="sng" dirty="0">
                <a:effectLst>
                  <a:outerShdw blurRad="38100" dist="38100" dir="2700000" algn="tl">
                    <a:srgbClr val="000000">
                      <a:alpha val="43137"/>
                    </a:srgbClr>
                  </a:outerShdw>
                </a:effectLst>
                <a:latin typeface="NikoshBAN" pitchFamily="2" charset="0"/>
                <a:cs typeface="NikoshBAN" pitchFamily="2" charset="0"/>
              </a:rPr>
              <a:t> </a:t>
            </a:r>
            <a:endParaRPr lang="bn-IN" sz="3200" b="1" u="sng" dirty="0" smtClean="0">
              <a:effectLst>
                <a:outerShdw blurRad="38100" dist="38100" dir="2700000" algn="tl">
                  <a:srgbClr val="000000">
                    <a:alpha val="43137"/>
                  </a:srgbClr>
                </a:outerShdw>
              </a:effectLst>
              <a:latin typeface="NikoshBAN" pitchFamily="2" charset="0"/>
              <a:cs typeface="NikoshBAN" pitchFamily="2" charset="0"/>
            </a:endParaRPr>
          </a:p>
          <a:p>
            <a:endParaRPr lang="en-US" sz="3200" b="1" u="sng" dirty="0">
              <a:effectLst>
                <a:outerShdw blurRad="38100" dist="38100" dir="2700000" algn="tl">
                  <a:srgbClr val="000000">
                    <a:alpha val="43137"/>
                  </a:srgbClr>
                </a:outerShdw>
              </a:effectLst>
              <a:latin typeface="NikoshBAN" pitchFamily="2" charset="0"/>
              <a:cs typeface="NikoshBAN" pitchFamily="2" charset="0"/>
            </a:endParaRPr>
          </a:p>
          <a:p>
            <a:pPr algn="just"/>
            <a:r>
              <a:rPr lang="en-US" sz="3200" dirty="0" err="1">
                <a:latin typeface="NikoshBAN" pitchFamily="2" charset="0"/>
                <a:cs typeface="NikoshBAN" pitchFamily="2" charset="0"/>
              </a:rPr>
              <a:t>কম্পিউটারে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তথ্য</a:t>
            </a:r>
            <a:r>
              <a:rPr lang="en-US" sz="3200" dirty="0">
                <a:latin typeface="NikoshBAN" pitchFamily="2" charset="0"/>
                <a:cs typeface="NikoshBAN" pitchFamily="2" charset="0"/>
              </a:rPr>
              <a:t> </a:t>
            </a:r>
            <a:r>
              <a:rPr lang="en-US" sz="3200" dirty="0" err="1">
                <a:latin typeface="NikoshBAN" pitchFamily="2" charset="0"/>
                <a:cs typeface="NikoshBAN" pitchFamily="2" charset="0"/>
              </a:rPr>
              <a:t>সংরক্ষনের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প্রধান</a:t>
            </a:r>
            <a:r>
              <a:rPr lang="en-US" sz="3200" dirty="0">
                <a:latin typeface="NikoshBAN" pitchFamily="2" charset="0"/>
                <a:cs typeface="NikoshBAN" pitchFamily="2" charset="0"/>
              </a:rPr>
              <a:t> </a:t>
            </a:r>
            <a:r>
              <a:rPr lang="en-US" sz="3200" dirty="0" err="1">
                <a:latin typeface="NikoshBAN" pitchFamily="2" charset="0"/>
                <a:cs typeface="NikoshBAN" pitchFamily="2" charset="0"/>
              </a:rPr>
              <a:t>যন্ত্র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হিসাবে</a:t>
            </a:r>
            <a:r>
              <a:rPr lang="en-US" sz="3200" dirty="0">
                <a:latin typeface="NikoshBAN" pitchFamily="2" charset="0"/>
                <a:cs typeface="NikoshBAN" pitchFamily="2" charset="0"/>
              </a:rPr>
              <a:t> </a:t>
            </a:r>
            <a:r>
              <a:rPr lang="en-US" sz="3200" dirty="0" err="1" smtClean="0">
                <a:latin typeface="NikoshBAN" pitchFamily="2" charset="0"/>
                <a:cs typeface="NikoshBAN" pitchFamily="2" charset="0"/>
              </a:rPr>
              <a:t>হার্ডডিক্সের</a:t>
            </a:r>
            <a:r>
              <a:rPr lang="en-US" sz="3200" dirty="0" smtClean="0">
                <a:latin typeface="NikoshBAN" pitchFamily="2" charset="0"/>
                <a:cs typeface="NikoshBAN" pitchFamily="2" charset="0"/>
              </a:rPr>
              <a:t> </a:t>
            </a:r>
            <a:r>
              <a:rPr lang="en-US" sz="3200" dirty="0" err="1">
                <a:latin typeface="NikoshBAN" pitchFamily="2" charset="0"/>
                <a:cs typeface="NikoshBAN" pitchFamily="2" charset="0"/>
              </a:rPr>
              <a:t>নাম</a:t>
            </a:r>
            <a:r>
              <a:rPr lang="en-US" sz="3200" dirty="0">
                <a:latin typeface="NikoshBAN" pitchFamily="2" charset="0"/>
                <a:cs typeface="NikoshBAN" pitchFamily="2" charset="0"/>
              </a:rPr>
              <a:t> </a:t>
            </a:r>
            <a:r>
              <a:rPr lang="en-US" sz="3200" dirty="0" err="1">
                <a:latin typeface="NikoshBAN" pitchFamily="2" charset="0"/>
                <a:cs typeface="NikoshBAN" pitchFamily="2" charset="0"/>
              </a:rPr>
              <a:t>উল্লেখযোগ্য</a:t>
            </a:r>
            <a:r>
              <a:rPr lang="en-US" sz="3200" dirty="0">
                <a:latin typeface="NikoshBAN" pitchFamily="2" charset="0"/>
                <a:cs typeface="NikoshBAN" pitchFamily="2" charset="0"/>
              </a:rPr>
              <a:t>। </a:t>
            </a:r>
            <a:r>
              <a:rPr lang="en-US" sz="3200" dirty="0" err="1">
                <a:latin typeface="NikoshBAN" pitchFamily="2" charset="0"/>
                <a:cs typeface="NikoshBAN" pitchFamily="2" charset="0"/>
              </a:rPr>
              <a:t>হার্ডডিক্সে</a:t>
            </a:r>
            <a:r>
              <a:rPr lang="en-US" sz="3200" dirty="0">
                <a:latin typeface="NikoshBAN" pitchFamily="2" charset="0"/>
                <a:cs typeface="NikoshBAN" pitchFamily="2" charset="0"/>
              </a:rPr>
              <a:t> </a:t>
            </a:r>
            <a:r>
              <a:rPr lang="en-US" sz="3200" dirty="0" err="1">
                <a:latin typeface="NikoshBAN" pitchFamily="2" charset="0"/>
                <a:cs typeface="NikoshBAN" pitchFamily="2" charset="0"/>
              </a:rPr>
              <a:t>কতকগুলো</a:t>
            </a:r>
            <a:r>
              <a:rPr lang="en-US" sz="3200" dirty="0">
                <a:latin typeface="NikoshBAN" pitchFamily="2" charset="0"/>
                <a:cs typeface="NikoshBAN" pitchFamily="2" charset="0"/>
              </a:rPr>
              <a:t> </a:t>
            </a:r>
            <a:r>
              <a:rPr lang="en-US" sz="3200" dirty="0" err="1">
                <a:latin typeface="NikoshBAN" pitchFamily="2" charset="0"/>
                <a:cs typeface="NikoshBAN" pitchFamily="2" charset="0"/>
              </a:rPr>
              <a:t>চাকতি</a:t>
            </a:r>
            <a:r>
              <a:rPr lang="en-US" sz="3200" dirty="0">
                <a:latin typeface="NikoshBAN" pitchFamily="2" charset="0"/>
                <a:cs typeface="NikoshBAN" pitchFamily="2" charset="0"/>
              </a:rPr>
              <a:t> </a:t>
            </a:r>
            <a:r>
              <a:rPr lang="en-US" sz="3200" dirty="0" err="1">
                <a:latin typeface="NikoshBAN" pitchFamily="2" charset="0"/>
                <a:cs typeface="NikoshBAN" pitchFamily="2" charset="0"/>
              </a:rPr>
              <a:t>থাকে</a:t>
            </a:r>
            <a:r>
              <a:rPr lang="en-US" sz="3200" dirty="0">
                <a:latin typeface="NikoshBAN" pitchFamily="2" charset="0"/>
                <a:cs typeface="NikoshBAN" pitchFamily="2" charset="0"/>
              </a:rPr>
              <a:t> </a:t>
            </a:r>
            <a:r>
              <a:rPr lang="en-US" sz="3200" dirty="0" err="1">
                <a:latin typeface="NikoshBAN" pitchFamily="2" charset="0"/>
                <a:cs typeface="NikoshBAN" pitchFamily="2" charset="0"/>
              </a:rPr>
              <a:t>যাদের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প্লটার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বলা</a:t>
            </a:r>
            <a:r>
              <a:rPr lang="en-US" sz="3200" dirty="0">
                <a:latin typeface="NikoshBAN" pitchFamily="2" charset="0"/>
                <a:cs typeface="NikoshBAN" pitchFamily="2" charset="0"/>
              </a:rPr>
              <a:t> </a:t>
            </a:r>
            <a:r>
              <a:rPr lang="en-US" sz="3200" dirty="0" err="1">
                <a:latin typeface="NikoshBAN" pitchFamily="2" charset="0"/>
                <a:cs typeface="NikoshBAN" pitchFamily="2" charset="0"/>
              </a:rPr>
              <a:t>হয়</a:t>
            </a:r>
            <a:r>
              <a:rPr lang="en-US" sz="3200" dirty="0">
                <a:latin typeface="NikoshBAN" pitchFamily="2" charset="0"/>
                <a:cs typeface="NikoshBAN" pitchFamily="2" charset="0"/>
              </a:rPr>
              <a:t>। </a:t>
            </a:r>
            <a:r>
              <a:rPr lang="en-US" sz="3200" dirty="0" err="1">
                <a:latin typeface="NikoshBAN" pitchFamily="2" charset="0"/>
                <a:cs typeface="NikoshBAN" pitchFamily="2" charset="0"/>
              </a:rPr>
              <a:t>এটি</a:t>
            </a:r>
            <a:r>
              <a:rPr lang="en-US" sz="3200" dirty="0">
                <a:latin typeface="NikoshBAN" pitchFamily="2" charset="0"/>
                <a:cs typeface="NikoshBAN" pitchFamily="2" charset="0"/>
              </a:rPr>
              <a:t> </a:t>
            </a:r>
            <a:r>
              <a:rPr lang="en-US" sz="3200" dirty="0" err="1">
                <a:latin typeface="NikoshBAN" pitchFamily="2" charset="0"/>
                <a:cs typeface="NikoshBAN" pitchFamily="2" charset="0"/>
              </a:rPr>
              <a:t>অ্যালুমিনিয়াম</a:t>
            </a:r>
            <a:r>
              <a:rPr lang="en-US" sz="3200" dirty="0">
                <a:latin typeface="NikoshBAN" pitchFamily="2" charset="0"/>
                <a:cs typeface="NikoshBAN" pitchFamily="2" charset="0"/>
              </a:rPr>
              <a:t>, </a:t>
            </a:r>
            <a:r>
              <a:rPr lang="en-US" sz="3200" dirty="0" err="1">
                <a:latin typeface="NikoshBAN" pitchFamily="2" charset="0"/>
                <a:cs typeface="NikoshBAN" pitchFamily="2" charset="0"/>
              </a:rPr>
              <a:t>কাঁচ</a:t>
            </a:r>
            <a:r>
              <a:rPr lang="en-US" sz="3200" dirty="0">
                <a:latin typeface="NikoshBAN" pitchFamily="2" charset="0"/>
                <a:cs typeface="NikoshBAN" pitchFamily="2" charset="0"/>
              </a:rPr>
              <a:t> </a:t>
            </a:r>
            <a:r>
              <a:rPr lang="en-US" sz="3200" dirty="0" err="1">
                <a:latin typeface="NikoshBAN" pitchFamily="2" charset="0"/>
                <a:cs typeface="NikoshBAN" pitchFamily="2" charset="0"/>
              </a:rPr>
              <a:t>বা</a:t>
            </a:r>
            <a:r>
              <a:rPr lang="en-US" sz="3200" dirty="0">
                <a:latin typeface="NikoshBAN" pitchFamily="2" charset="0"/>
                <a:cs typeface="NikoshBAN" pitchFamily="2" charset="0"/>
              </a:rPr>
              <a:t> </a:t>
            </a:r>
            <a:r>
              <a:rPr lang="en-US" sz="3200" dirty="0" err="1">
                <a:latin typeface="NikoshBAN" pitchFamily="2" charset="0"/>
                <a:cs typeface="NikoshBAN" pitchFamily="2" charset="0"/>
              </a:rPr>
              <a:t>সিরামিকের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উপর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পাতলা</a:t>
            </a:r>
            <a:r>
              <a:rPr lang="en-US" sz="3200" dirty="0">
                <a:latin typeface="NikoshBAN" pitchFamily="2" charset="0"/>
                <a:cs typeface="NikoshBAN" pitchFamily="2" charset="0"/>
              </a:rPr>
              <a:t> </a:t>
            </a:r>
            <a:r>
              <a:rPr lang="en-US" sz="3200" dirty="0" err="1">
                <a:latin typeface="NikoshBAN" pitchFamily="2" charset="0"/>
                <a:cs typeface="NikoshBAN" pitchFamily="2" charset="0"/>
              </a:rPr>
              <a:t>চুম্বকীয়</a:t>
            </a:r>
            <a:r>
              <a:rPr lang="en-US" sz="3200" dirty="0">
                <a:latin typeface="NikoshBAN" pitchFamily="2" charset="0"/>
                <a:cs typeface="NikoshBAN" pitchFamily="2" charset="0"/>
              </a:rPr>
              <a:t> </a:t>
            </a:r>
            <a:r>
              <a:rPr lang="en-US" sz="3200" dirty="0" err="1">
                <a:latin typeface="NikoshBAN" pitchFamily="2" charset="0"/>
                <a:cs typeface="NikoshBAN" pitchFamily="2" charset="0"/>
              </a:rPr>
              <a:t>পদার্থের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আস্তরন</a:t>
            </a:r>
            <a:r>
              <a:rPr lang="en-US" sz="3200" dirty="0">
                <a:latin typeface="NikoshBAN" pitchFamily="2" charset="0"/>
                <a:cs typeface="NikoshBAN" pitchFamily="2" charset="0"/>
              </a:rPr>
              <a:t> </a:t>
            </a:r>
            <a:r>
              <a:rPr lang="en-US" sz="3200" dirty="0" err="1">
                <a:latin typeface="NikoshBAN" pitchFamily="2" charset="0"/>
                <a:cs typeface="NikoshBAN" pitchFamily="2" charset="0"/>
              </a:rPr>
              <a:t>দিয়ে</a:t>
            </a:r>
            <a:r>
              <a:rPr lang="en-US" sz="3200" dirty="0">
                <a:latin typeface="NikoshBAN" pitchFamily="2" charset="0"/>
                <a:cs typeface="NikoshBAN" pitchFamily="2" charset="0"/>
              </a:rPr>
              <a:t> </a:t>
            </a:r>
            <a:r>
              <a:rPr lang="en-US" sz="3200" dirty="0" err="1">
                <a:latin typeface="NikoshBAN" pitchFamily="2" charset="0"/>
                <a:cs typeface="NikoshBAN" pitchFamily="2" charset="0"/>
              </a:rPr>
              <a:t>তৈরি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এই</a:t>
            </a:r>
            <a:r>
              <a:rPr lang="en-US" sz="3200" dirty="0">
                <a:latin typeface="NikoshBAN" pitchFamily="2" charset="0"/>
                <a:cs typeface="NikoshBAN" pitchFamily="2" charset="0"/>
              </a:rPr>
              <a:t> </a:t>
            </a:r>
            <a:r>
              <a:rPr lang="en-US" sz="3200" dirty="0" err="1">
                <a:latin typeface="NikoshBAN" pitchFamily="2" charset="0"/>
                <a:cs typeface="NikoshBAN" pitchFamily="2" charset="0"/>
              </a:rPr>
              <a:t>চুম্বকীয়</a:t>
            </a:r>
            <a:r>
              <a:rPr lang="en-US" sz="3200" dirty="0">
                <a:latin typeface="NikoshBAN" pitchFamily="2" charset="0"/>
                <a:cs typeface="NikoshBAN" pitchFamily="2" charset="0"/>
              </a:rPr>
              <a:t> </a:t>
            </a:r>
            <a:r>
              <a:rPr lang="en-US" sz="3200" dirty="0" err="1">
                <a:latin typeface="NikoshBAN" pitchFamily="2" charset="0"/>
                <a:cs typeface="NikoshBAN" pitchFamily="2" charset="0"/>
              </a:rPr>
              <a:t>পদার্থের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উপরই</a:t>
            </a:r>
            <a:r>
              <a:rPr lang="en-US" sz="3200" dirty="0">
                <a:latin typeface="NikoshBAN" pitchFamily="2" charset="0"/>
                <a:cs typeface="NikoshBAN" pitchFamily="2" charset="0"/>
              </a:rPr>
              <a:t> </a:t>
            </a:r>
            <a:r>
              <a:rPr lang="en-US" sz="3200" dirty="0" err="1">
                <a:latin typeface="NikoshBAN" pitchFamily="2" charset="0"/>
                <a:cs typeface="NikoshBAN" pitchFamily="2" charset="0"/>
              </a:rPr>
              <a:t>তথ্য</a:t>
            </a:r>
            <a:r>
              <a:rPr lang="en-US" sz="3200" dirty="0">
                <a:latin typeface="NikoshBAN" pitchFamily="2" charset="0"/>
                <a:cs typeface="NikoshBAN" pitchFamily="2" charset="0"/>
              </a:rPr>
              <a:t> </a:t>
            </a:r>
            <a:r>
              <a:rPr lang="en-US" sz="3200" dirty="0" err="1">
                <a:latin typeface="NikoshBAN" pitchFamily="2" charset="0"/>
                <a:cs typeface="NikoshBAN" pitchFamily="2" charset="0"/>
              </a:rPr>
              <a:t>সংরক্ষিত</a:t>
            </a:r>
            <a:r>
              <a:rPr lang="en-US" sz="3200" dirty="0">
                <a:latin typeface="NikoshBAN" pitchFamily="2" charset="0"/>
                <a:cs typeface="NikoshBAN" pitchFamily="2" charset="0"/>
              </a:rPr>
              <a:t> </a:t>
            </a:r>
            <a:r>
              <a:rPr lang="en-US" sz="3200" dirty="0" err="1">
                <a:latin typeface="NikoshBAN" pitchFamily="2" charset="0"/>
                <a:cs typeface="NikoshBAN" pitchFamily="2" charset="0"/>
              </a:rPr>
              <a:t>থাকে</a:t>
            </a:r>
            <a:r>
              <a:rPr lang="en-US" sz="3200" dirty="0">
                <a:latin typeface="NikoshBAN" pitchFamily="2" charset="0"/>
                <a:cs typeface="NikoshBAN" pitchFamily="2" charset="0"/>
              </a:rPr>
              <a:t>। IBM </a:t>
            </a:r>
            <a:r>
              <a:rPr lang="en-US" sz="3200" dirty="0" err="1">
                <a:latin typeface="NikoshBAN" pitchFamily="2" charset="0"/>
                <a:cs typeface="NikoshBAN" pitchFamily="2" charset="0"/>
              </a:rPr>
              <a:t>কোম্পানি</a:t>
            </a:r>
            <a:r>
              <a:rPr lang="en-US" sz="3200" dirty="0">
                <a:latin typeface="NikoshBAN" pitchFamily="2" charset="0"/>
                <a:cs typeface="NikoshBAN" pitchFamily="2" charset="0"/>
              </a:rPr>
              <a:t> ১৯৫৬ </a:t>
            </a:r>
            <a:r>
              <a:rPr lang="en-US" sz="3200" dirty="0" err="1">
                <a:latin typeface="NikoshBAN" pitchFamily="2" charset="0"/>
                <a:cs typeface="NikoshBAN" pitchFamily="2" charset="0"/>
              </a:rPr>
              <a:t>সালে</a:t>
            </a:r>
            <a:r>
              <a:rPr lang="en-US" sz="3200" dirty="0">
                <a:latin typeface="NikoshBAN" pitchFamily="2" charset="0"/>
                <a:cs typeface="NikoshBAN" pitchFamily="2" charset="0"/>
              </a:rPr>
              <a:t> </a:t>
            </a:r>
            <a:r>
              <a:rPr lang="en-US" sz="3200" dirty="0" err="1">
                <a:latin typeface="NikoshBAN" pitchFamily="2" charset="0"/>
                <a:cs typeface="NikoshBAN" pitchFamily="2" charset="0"/>
              </a:rPr>
              <a:t>মেইনফ্রেম</a:t>
            </a:r>
            <a:r>
              <a:rPr lang="en-US" sz="3200" dirty="0">
                <a:latin typeface="NikoshBAN" pitchFamily="2" charset="0"/>
                <a:cs typeface="NikoshBAN" pitchFamily="2" charset="0"/>
              </a:rPr>
              <a:t> ও </a:t>
            </a:r>
            <a:r>
              <a:rPr lang="en-US" sz="3200" dirty="0" err="1">
                <a:latin typeface="NikoshBAN" pitchFamily="2" charset="0"/>
                <a:cs typeface="NikoshBAN" pitchFamily="2" charset="0"/>
              </a:rPr>
              <a:t>মিনি</a:t>
            </a:r>
            <a:r>
              <a:rPr lang="en-US" sz="3200" dirty="0">
                <a:latin typeface="NikoshBAN" pitchFamily="2" charset="0"/>
                <a:cs typeface="NikoshBAN" pitchFamily="2" charset="0"/>
              </a:rPr>
              <a:t> </a:t>
            </a:r>
            <a:r>
              <a:rPr lang="en-US" sz="3200" dirty="0" err="1">
                <a:latin typeface="NikoshBAN" pitchFamily="2" charset="0"/>
                <a:cs typeface="NikoshBAN" pitchFamily="2" charset="0"/>
              </a:rPr>
              <a:t>কম্পিউটারে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এর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ব্যবহার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শুরু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করে</a:t>
            </a:r>
            <a:r>
              <a:rPr lang="en-US" sz="3200" dirty="0" smtClean="0">
                <a:latin typeface="NikoshBAN" pitchFamily="2" charset="0"/>
                <a:cs typeface="NikoshBAN" pitchFamily="2" charset="0"/>
              </a:rPr>
              <a:t>।</a:t>
            </a:r>
            <a:endParaRPr lang="en-US" sz="3200" dirty="0">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447801"/>
            <a:ext cx="2438400" cy="2438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 y="3730750"/>
            <a:ext cx="1885950" cy="2447925"/>
          </a:xfrm>
          <a:prstGeom prst="rect">
            <a:avLst/>
          </a:prstGeom>
        </p:spPr>
      </p:pic>
    </p:spTree>
    <p:extLst>
      <p:ext uri="{BB962C8B-B14F-4D97-AF65-F5344CB8AC3E}">
        <p14:creationId xmlns:p14="http://schemas.microsoft.com/office/powerpoint/2010/main" val="19880988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1000" autoRev="1" fill="hold">
                                          <p:stCondLst>
                                            <p:cond delay="0"/>
                                          </p:stCondLst>
                                        </p:cTn>
                                        <p:tgtEl>
                                          <p:spTgt spid="5"/>
                                        </p:tgtEl>
                                        <p:attrNameLst>
                                          <p:attrName>ppt_w</p:attrName>
                                        </p:attrNameLst>
                                      </p:cBhvr>
                                    </p:anim>
                                    <p:anim by="(#ppt_w*0.50)" calcmode="lin" valueType="num">
                                      <p:cBhvr>
                                        <p:cTn id="8" dur="1000" decel="50000" autoRev="1" fill="hold">
                                          <p:stCondLst>
                                            <p:cond delay="0"/>
                                          </p:stCondLst>
                                        </p:cTn>
                                        <p:tgtEl>
                                          <p:spTgt spid="5"/>
                                        </p:tgtEl>
                                        <p:attrNameLst>
                                          <p:attrName>ppt_x</p:attrName>
                                        </p:attrNameLst>
                                      </p:cBhvr>
                                    </p:anim>
                                    <p:anim from="(-#ppt_h/2)" to="(#ppt_y)" calcmode="lin" valueType="num">
                                      <p:cBhvr>
                                        <p:cTn id="9" dur="2000" fill="hold">
                                          <p:stCondLst>
                                            <p:cond delay="0"/>
                                          </p:stCondLst>
                                        </p:cTn>
                                        <p:tgtEl>
                                          <p:spTgt spid="5"/>
                                        </p:tgtEl>
                                        <p:attrNameLst>
                                          <p:attrName>ppt_y</p:attrName>
                                        </p:attrNameLst>
                                      </p:cBhvr>
                                    </p:anim>
                                    <p:animRot by="21600000">
                                      <p:cBhvr>
                                        <p:cTn id="10" dur="2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24200" y="500743"/>
            <a:ext cx="4862856" cy="99060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en-US" sz="6000" b="1" dirty="0" err="1">
                <a:effectLst>
                  <a:outerShdw blurRad="38100" dist="38100" dir="2700000" algn="tl">
                    <a:srgbClr val="000000">
                      <a:alpha val="43137"/>
                    </a:srgbClr>
                  </a:outerShdw>
                </a:effectLst>
                <a:latin typeface="NikoshBAN" pitchFamily="2" charset="0"/>
                <a:cs typeface="NikoshBAN" pitchFamily="2" charset="0"/>
              </a:rPr>
              <a:t>মূল্যায়ন</a:t>
            </a:r>
            <a:endParaRPr lang="en-US" sz="60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9" name="Title 2"/>
          <p:cNvSpPr txBox="1">
            <a:spLocks/>
          </p:cNvSpPr>
          <p:nvPr/>
        </p:nvSpPr>
        <p:spPr>
          <a:xfrm>
            <a:off x="762000" y="1676400"/>
            <a:ext cx="5791200"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rPr>
              <a:t>১. </a:t>
            </a:r>
            <a:r>
              <a:rPr lang="en-US" sz="3600" dirty="0" err="1">
                <a:solidFill>
                  <a:schemeClr val="tx1"/>
                </a:solidFill>
                <a:effectLst>
                  <a:outerShdw blurRad="38100" dist="38100" dir="2700000" algn="tl">
                    <a:srgbClr val="000000">
                      <a:alpha val="43137"/>
                    </a:srgbClr>
                  </a:outerShdw>
                </a:effectLst>
                <a:latin typeface="NikoshBAN" pitchFamily="2" charset="0"/>
                <a:cs typeface="NikoshBAN" pitchFamily="2" charset="0"/>
              </a:rPr>
              <a:t>কম্পিউটারের</a:t>
            </a:r>
            <a:r>
              <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প্রধান স্মৃতির নাম কী?</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0" name="Title 2"/>
          <p:cNvSpPr txBox="1">
            <a:spLocks/>
          </p:cNvSpPr>
          <p:nvPr/>
        </p:nvSpPr>
        <p:spPr>
          <a:xfrm>
            <a:off x="717810" y="3148045"/>
            <a:ext cx="9393380" cy="6160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rPr>
              <a:t>২. </a:t>
            </a:r>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কোনটি কম্পিউটারের সহায়ক স্মৃতি নয়?</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11" name="Title 2"/>
          <p:cNvSpPr txBox="1">
            <a:spLocks/>
          </p:cNvSpPr>
          <p:nvPr/>
        </p:nvSpPr>
        <p:spPr>
          <a:xfrm>
            <a:off x="762000" y="4683617"/>
            <a:ext cx="9393379" cy="5681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rPr>
              <a:t>৩. </a:t>
            </a:r>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হার্ডডিক্স এর ব্যবহার শুরু হয় কত সালে?</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20" name="Title 2"/>
          <p:cNvSpPr txBox="1">
            <a:spLocks/>
          </p:cNvSpPr>
          <p:nvPr/>
        </p:nvSpPr>
        <p:spPr>
          <a:xfrm>
            <a:off x="823175" y="2308935"/>
            <a:ext cx="2061693"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(ক) হার্ডডিক্স</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21" name="Title 2"/>
          <p:cNvSpPr txBox="1">
            <a:spLocks/>
          </p:cNvSpPr>
          <p:nvPr/>
        </p:nvSpPr>
        <p:spPr>
          <a:xfrm>
            <a:off x="3069466" y="2308935"/>
            <a:ext cx="2345034"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(খ) পেনড্রাইভ</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6" name="Title 2"/>
          <p:cNvSpPr txBox="1">
            <a:spLocks/>
          </p:cNvSpPr>
          <p:nvPr/>
        </p:nvSpPr>
        <p:spPr>
          <a:xfrm>
            <a:off x="5663493" y="2306787"/>
            <a:ext cx="2061693"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(গ) সিডি </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7" name="Title 2"/>
          <p:cNvSpPr txBox="1">
            <a:spLocks/>
          </p:cNvSpPr>
          <p:nvPr/>
        </p:nvSpPr>
        <p:spPr>
          <a:xfrm>
            <a:off x="7987056" y="2306787"/>
            <a:ext cx="2061693"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(ঘ) </a:t>
            </a:r>
            <a:r>
              <a:rPr lang="en-US"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ROM</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8" name="Title 2"/>
          <p:cNvSpPr txBox="1">
            <a:spLocks/>
          </p:cNvSpPr>
          <p:nvPr/>
        </p:nvSpPr>
        <p:spPr>
          <a:xfrm>
            <a:off x="846785" y="3852255"/>
            <a:ext cx="2061693"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(ক) ডিভিডি</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9" name="Title 2"/>
          <p:cNvSpPr txBox="1">
            <a:spLocks/>
          </p:cNvSpPr>
          <p:nvPr/>
        </p:nvSpPr>
        <p:spPr>
          <a:xfrm>
            <a:off x="3093076" y="3852255"/>
            <a:ext cx="2345034"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(খ) পেনড্রাইভ</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40" name="Title 2"/>
          <p:cNvSpPr txBox="1">
            <a:spLocks/>
          </p:cNvSpPr>
          <p:nvPr/>
        </p:nvSpPr>
        <p:spPr>
          <a:xfrm>
            <a:off x="5687103" y="3850107"/>
            <a:ext cx="2061693"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(গ) হার্ডডিক্স </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41" name="Title 2"/>
          <p:cNvSpPr txBox="1">
            <a:spLocks/>
          </p:cNvSpPr>
          <p:nvPr/>
        </p:nvSpPr>
        <p:spPr>
          <a:xfrm>
            <a:off x="8010666" y="3850107"/>
            <a:ext cx="2061693"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(ঘ) </a:t>
            </a:r>
            <a:r>
              <a:rPr lang="en-US"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RAM</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42" name="Title 2"/>
          <p:cNvSpPr txBox="1">
            <a:spLocks/>
          </p:cNvSpPr>
          <p:nvPr/>
        </p:nvSpPr>
        <p:spPr>
          <a:xfrm>
            <a:off x="857516" y="5344058"/>
            <a:ext cx="2529628"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(ক) ১৮৫৪ সালে</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43" name="Title 2"/>
          <p:cNvSpPr txBox="1">
            <a:spLocks/>
          </p:cNvSpPr>
          <p:nvPr/>
        </p:nvSpPr>
        <p:spPr>
          <a:xfrm>
            <a:off x="3280902" y="5385048"/>
            <a:ext cx="2586498"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(খ</a:t>
            </a:r>
            <a:r>
              <a:rPr lang="bn-IN" sz="3600" dirty="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১৮৫৫ </a:t>
            </a:r>
            <a:r>
              <a:rPr lang="bn-IN" sz="3600" dirty="0">
                <a:solidFill>
                  <a:schemeClr val="tx1"/>
                </a:solidFill>
                <a:effectLst>
                  <a:outerShdw blurRad="38100" dist="38100" dir="2700000" algn="tl">
                    <a:srgbClr val="000000">
                      <a:alpha val="43137"/>
                    </a:srgbClr>
                  </a:outerShdw>
                </a:effectLst>
                <a:latin typeface="NikoshBAN" pitchFamily="2" charset="0"/>
                <a:cs typeface="NikoshBAN" pitchFamily="2" charset="0"/>
              </a:rPr>
              <a:t>সালে</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44" name="Title 2"/>
          <p:cNvSpPr txBox="1">
            <a:spLocks/>
          </p:cNvSpPr>
          <p:nvPr/>
        </p:nvSpPr>
        <p:spPr>
          <a:xfrm>
            <a:off x="5697834" y="5341910"/>
            <a:ext cx="2423386"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(গ</a:t>
            </a:r>
            <a:r>
              <a:rPr lang="bn-IN" sz="3600" dirty="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১৯৫৬ </a:t>
            </a:r>
            <a:r>
              <a:rPr lang="bn-IN" sz="3600" dirty="0">
                <a:solidFill>
                  <a:schemeClr val="tx1"/>
                </a:solidFill>
                <a:effectLst>
                  <a:outerShdw blurRad="38100" dist="38100" dir="2700000" algn="tl">
                    <a:srgbClr val="000000">
                      <a:alpha val="43137"/>
                    </a:srgbClr>
                  </a:outerShdw>
                </a:effectLst>
                <a:latin typeface="NikoshBAN" pitchFamily="2" charset="0"/>
                <a:cs typeface="NikoshBAN" pitchFamily="2" charset="0"/>
              </a:rPr>
              <a:t>সালে</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45" name="Title 2"/>
          <p:cNvSpPr txBox="1">
            <a:spLocks/>
          </p:cNvSpPr>
          <p:nvPr/>
        </p:nvSpPr>
        <p:spPr>
          <a:xfrm>
            <a:off x="8021397" y="5341910"/>
            <a:ext cx="2494203" cy="51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chorCtr="0">
            <a:no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pPr algn="just"/>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(ঘ</a:t>
            </a:r>
            <a:r>
              <a:rPr lang="bn-IN" sz="3600" dirty="0">
                <a:solidFill>
                  <a:schemeClr val="tx1"/>
                </a:solidFill>
                <a:effectLst>
                  <a:outerShdw blurRad="38100" dist="38100" dir="2700000" algn="tl">
                    <a:srgbClr val="000000">
                      <a:alpha val="43137"/>
                    </a:srgbClr>
                  </a:outerShdw>
                </a:effectLst>
                <a:latin typeface="NikoshBAN" pitchFamily="2" charset="0"/>
                <a:cs typeface="NikoshBAN" pitchFamily="2" charset="0"/>
              </a:rPr>
              <a:t>) </a:t>
            </a:r>
            <a:r>
              <a:rPr lang="bn-IN" sz="3600"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১৯৫৮ </a:t>
            </a:r>
            <a:r>
              <a:rPr lang="bn-IN" sz="3600" dirty="0">
                <a:solidFill>
                  <a:schemeClr val="tx1"/>
                </a:solidFill>
                <a:effectLst>
                  <a:outerShdw blurRad="38100" dist="38100" dir="2700000" algn="tl">
                    <a:srgbClr val="000000">
                      <a:alpha val="43137"/>
                    </a:srgbClr>
                  </a:outerShdw>
                </a:effectLst>
                <a:latin typeface="NikoshBAN" pitchFamily="2" charset="0"/>
                <a:cs typeface="NikoshBAN" pitchFamily="2" charset="0"/>
              </a:rPr>
              <a:t>সালে</a:t>
            </a:r>
            <a:endParaRPr lang="en-US" sz="3600"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2813716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21"/>
                                        </p:tgtEl>
                                        <p:attrNameLst>
                                          <p:attrName>ppt_w</p:attrName>
                                        </p:attrNameLst>
                                      </p:cBhvr>
                                      <p:tavLst>
                                        <p:tav tm="0">
                                          <p:val>
                                            <p:strVal val="ppt_w"/>
                                          </p:val>
                                        </p:tav>
                                        <p:tav tm="100000">
                                          <p:val>
                                            <p:fltVal val="0"/>
                                          </p:val>
                                        </p:tav>
                                      </p:tavLst>
                                    </p:anim>
                                    <p:anim calcmode="lin" valueType="num">
                                      <p:cBhvr>
                                        <p:cTn id="34" dur="500"/>
                                        <p:tgtEl>
                                          <p:spTgt spid="21"/>
                                        </p:tgtEl>
                                        <p:attrNameLst>
                                          <p:attrName>ppt_h</p:attrName>
                                        </p:attrNameLst>
                                      </p:cBhvr>
                                      <p:tavLst>
                                        <p:tav tm="0">
                                          <p:val>
                                            <p:strVal val="ppt_h"/>
                                          </p:val>
                                        </p:tav>
                                        <p:tav tm="100000">
                                          <p:val>
                                            <p:fltVal val="0"/>
                                          </p:val>
                                        </p:tav>
                                      </p:tavLst>
                                    </p:anim>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36"/>
                                        </p:tgtEl>
                                        <p:attrNameLst>
                                          <p:attrName>ppt_w</p:attrName>
                                        </p:attrNameLst>
                                      </p:cBhvr>
                                      <p:tavLst>
                                        <p:tav tm="0">
                                          <p:val>
                                            <p:strVal val="ppt_w"/>
                                          </p:val>
                                        </p:tav>
                                        <p:tav tm="100000">
                                          <p:val>
                                            <p:fltVal val="0"/>
                                          </p:val>
                                        </p:tav>
                                      </p:tavLst>
                                    </p:anim>
                                    <p:anim calcmode="lin" valueType="num">
                                      <p:cBhvr>
                                        <p:cTn id="39" dur="500"/>
                                        <p:tgtEl>
                                          <p:spTgt spid="36"/>
                                        </p:tgtEl>
                                        <p:attrNameLst>
                                          <p:attrName>ppt_h</p:attrName>
                                        </p:attrNameLst>
                                      </p:cBhvr>
                                      <p:tavLst>
                                        <p:tav tm="0">
                                          <p:val>
                                            <p:strVal val="ppt_h"/>
                                          </p:val>
                                        </p:tav>
                                        <p:tav tm="100000">
                                          <p:val>
                                            <p:fltVal val="0"/>
                                          </p:val>
                                        </p:tav>
                                      </p:tavLst>
                                    </p:anim>
                                    <p:animEffect transition="out" filter="fade">
                                      <p:cBhvr>
                                        <p:cTn id="40" dur="500"/>
                                        <p:tgtEl>
                                          <p:spTgt spid="36"/>
                                        </p:tgtEl>
                                      </p:cBhvr>
                                    </p:animEffect>
                                    <p:set>
                                      <p:cBhvr>
                                        <p:cTn id="41" dur="1" fill="hold">
                                          <p:stCondLst>
                                            <p:cond delay="499"/>
                                          </p:stCondLst>
                                        </p:cTn>
                                        <p:tgtEl>
                                          <p:spTgt spid="36"/>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37"/>
                                        </p:tgtEl>
                                        <p:attrNameLst>
                                          <p:attrName>ppt_w</p:attrName>
                                        </p:attrNameLst>
                                      </p:cBhvr>
                                      <p:tavLst>
                                        <p:tav tm="0">
                                          <p:val>
                                            <p:strVal val="ppt_w"/>
                                          </p:val>
                                        </p:tav>
                                        <p:tav tm="100000">
                                          <p:val>
                                            <p:fltVal val="0"/>
                                          </p:val>
                                        </p:tav>
                                      </p:tavLst>
                                    </p:anim>
                                    <p:anim calcmode="lin" valueType="num">
                                      <p:cBhvr>
                                        <p:cTn id="44" dur="500"/>
                                        <p:tgtEl>
                                          <p:spTgt spid="37"/>
                                        </p:tgtEl>
                                        <p:attrNameLst>
                                          <p:attrName>ppt_h</p:attrName>
                                        </p:attrNameLst>
                                      </p:cBhvr>
                                      <p:tavLst>
                                        <p:tav tm="0">
                                          <p:val>
                                            <p:strVal val="ppt_h"/>
                                          </p:val>
                                        </p:tav>
                                        <p:tav tm="100000">
                                          <p:val>
                                            <p:fltVal val="0"/>
                                          </p:val>
                                        </p:tav>
                                      </p:tavLst>
                                    </p:anim>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cBhvr>
                                        <p:cTn id="58" dur="500" fill="hold"/>
                                        <p:tgtEl>
                                          <p:spTgt spid="38"/>
                                        </p:tgtEl>
                                        <p:attrNameLst>
                                          <p:attrName>ppt_w</p:attrName>
                                        </p:attrNameLst>
                                      </p:cBhvr>
                                      <p:tavLst>
                                        <p:tav tm="0">
                                          <p:val>
                                            <p:fltVal val="0"/>
                                          </p:val>
                                        </p:tav>
                                        <p:tav tm="100000">
                                          <p:val>
                                            <p:strVal val="#ppt_w"/>
                                          </p:val>
                                        </p:tav>
                                      </p:tavLst>
                                    </p:anim>
                                    <p:anim calcmode="lin" valueType="num">
                                      <p:cBhvr>
                                        <p:cTn id="59" dur="500" fill="hold"/>
                                        <p:tgtEl>
                                          <p:spTgt spid="38"/>
                                        </p:tgtEl>
                                        <p:attrNameLst>
                                          <p:attrName>ppt_h</p:attrName>
                                        </p:attrNameLst>
                                      </p:cBhvr>
                                      <p:tavLst>
                                        <p:tav tm="0">
                                          <p:val>
                                            <p:fltVal val="0"/>
                                          </p:val>
                                        </p:tav>
                                        <p:tav tm="100000">
                                          <p:val>
                                            <p:strVal val="#ppt_h"/>
                                          </p:val>
                                        </p:tav>
                                      </p:tavLst>
                                    </p:anim>
                                    <p:animEffect transition="in" filter="fade">
                                      <p:cBhvr>
                                        <p:cTn id="60" dur="500"/>
                                        <p:tgtEl>
                                          <p:spTgt spid="38"/>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p:cTn id="63" dur="500" fill="hold"/>
                                        <p:tgtEl>
                                          <p:spTgt spid="39"/>
                                        </p:tgtEl>
                                        <p:attrNameLst>
                                          <p:attrName>ppt_w</p:attrName>
                                        </p:attrNameLst>
                                      </p:cBhvr>
                                      <p:tavLst>
                                        <p:tav tm="0">
                                          <p:val>
                                            <p:fltVal val="0"/>
                                          </p:val>
                                        </p:tav>
                                        <p:tav tm="100000">
                                          <p:val>
                                            <p:strVal val="#ppt_w"/>
                                          </p:val>
                                        </p:tav>
                                      </p:tavLst>
                                    </p:anim>
                                    <p:anim calcmode="lin" valueType="num">
                                      <p:cBhvr>
                                        <p:cTn id="64" dur="500" fill="hold"/>
                                        <p:tgtEl>
                                          <p:spTgt spid="39"/>
                                        </p:tgtEl>
                                        <p:attrNameLst>
                                          <p:attrName>ppt_h</p:attrName>
                                        </p:attrNameLst>
                                      </p:cBhvr>
                                      <p:tavLst>
                                        <p:tav tm="0">
                                          <p:val>
                                            <p:fltVal val="0"/>
                                          </p:val>
                                        </p:tav>
                                        <p:tav tm="100000">
                                          <p:val>
                                            <p:strVal val="#ppt_h"/>
                                          </p:val>
                                        </p:tav>
                                      </p:tavLst>
                                    </p:anim>
                                    <p:animEffect transition="in" filter="fade">
                                      <p:cBhvr>
                                        <p:cTn id="65" dur="500"/>
                                        <p:tgtEl>
                                          <p:spTgt spid="3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fill="hold"/>
                                        <p:tgtEl>
                                          <p:spTgt spid="40"/>
                                        </p:tgtEl>
                                        <p:attrNameLst>
                                          <p:attrName>ppt_w</p:attrName>
                                        </p:attrNameLst>
                                      </p:cBhvr>
                                      <p:tavLst>
                                        <p:tav tm="0">
                                          <p:val>
                                            <p:fltVal val="0"/>
                                          </p:val>
                                        </p:tav>
                                        <p:tav tm="100000">
                                          <p:val>
                                            <p:strVal val="#ppt_w"/>
                                          </p:val>
                                        </p:tav>
                                      </p:tavLst>
                                    </p:anim>
                                    <p:anim calcmode="lin" valueType="num">
                                      <p:cBhvr>
                                        <p:cTn id="69" dur="500" fill="hold"/>
                                        <p:tgtEl>
                                          <p:spTgt spid="40"/>
                                        </p:tgtEl>
                                        <p:attrNameLst>
                                          <p:attrName>ppt_h</p:attrName>
                                        </p:attrNameLst>
                                      </p:cBhvr>
                                      <p:tavLst>
                                        <p:tav tm="0">
                                          <p:val>
                                            <p:fltVal val="0"/>
                                          </p:val>
                                        </p:tav>
                                        <p:tav tm="100000">
                                          <p:val>
                                            <p:strVal val="#ppt_h"/>
                                          </p:val>
                                        </p:tav>
                                      </p:tavLst>
                                    </p:anim>
                                    <p:animEffect transition="in" filter="fade">
                                      <p:cBhvr>
                                        <p:cTn id="70" dur="500"/>
                                        <p:tgtEl>
                                          <p:spTgt spid="4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fltVal val="0"/>
                                          </p:val>
                                        </p:tav>
                                        <p:tav tm="100000">
                                          <p:val>
                                            <p:strVal val="#ppt_w"/>
                                          </p:val>
                                        </p:tav>
                                      </p:tavLst>
                                    </p:anim>
                                    <p:anim calcmode="lin" valueType="num">
                                      <p:cBhvr>
                                        <p:cTn id="74" dur="500" fill="hold"/>
                                        <p:tgtEl>
                                          <p:spTgt spid="41"/>
                                        </p:tgtEl>
                                        <p:attrNameLst>
                                          <p:attrName>ppt_h</p:attrName>
                                        </p:attrNameLst>
                                      </p:cBhvr>
                                      <p:tavLst>
                                        <p:tav tm="0">
                                          <p:val>
                                            <p:fltVal val="0"/>
                                          </p:val>
                                        </p:tav>
                                        <p:tav tm="100000">
                                          <p:val>
                                            <p:strVal val="#ppt_h"/>
                                          </p:val>
                                        </p:tav>
                                      </p:tavLst>
                                    </p:anim>
                                    <p:animEffect transition="in" filter="fade">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grpId="1" nodeType="clickEffect">
                                  <p:stCondLst>
                                    <p:cond delay="0"/>
                                  </p:stCondLst>
                                  <p:childTnLst>
                                    <p:anim calcmode="lin" valueType="num">
                                      <p:cBhvr>
                                        <p:cTn id="79" dur="500"/>
                                        <p:tgtEl>
                                          <p:spTgt spid="38"/>
                                        </p:tgtEl>
                                        <p:attrNameLst>
                                          <p:attrName>ppt_w</p:attrName>
                                        </p:attrNameLst>
                                      </p:cBhvr>
                                      <p:tavLst>
                                        <p:tav tm="0">
                                          <p:val>
                                            <p:strVal val="ppt_w"/>
                                          </p:val>
                                        </p:tav>
                                        <p:tav tm="100000">
                                          <p:val>
                                            <p:fltVal val="0"/>
                                          </p:val>
                                        </p:tav>
                                      </p:tavLst>
                                    </p:anim>
                                    <p:anim calcmode="lin" valueType="num">
                                      <p:cBhvr>
                                        <p:cTn id="80" dur="500"/>
                                        <p:tgtEl>
                                          <p:spTgt spid="38"/>
                                        </p:tgtEl>
                                        <p:attrNameLst>
                                          <p:attrName>ppt_h</p:attrName>
                                        </p:attrNameLst>
                                      </p:cBhvr>
                                      <p:tavLst>
                                        <p:tav tm="0">
                                          <p:val>
                                            <p:strVal val="ppt_h"/>
                                          </p:val>
                                        </p:tav>
                                        <p:tav tm="100000">
                                          <p:val>
                                            <p:fltVal val="0"/>
                                          </p:val>
                                        </p:tav>
                                      </p:tavLst>
                                    </p:anim>
                                    <p:animEffect transition="out" filter="fade">
                                      <p:cBhvr>
                                        <p:cTn id="81" dur="500"/>
                                        <p:tgtEl>
                                          <p:spTgt spid="38"/>
                                        </p:tgtEl>
                                      </p:cBhvr>
                                    </p:animEffect>
                                    <p:set>
                                      <p:cBhvr>
                                        <p:cTn id="82" dur="1" fill="hold">
                                          <p:stCondLst>
                                            <p:cond delay="499"/>
                                          </p:stCondLst>
                                        </p:cTn>
                                        <p:tgtEl>
                                          <p:spTgt spid="38"/>
                                        </p:tgtEl>
                                        <p:attrNameLst>
                                          <p:attrName>style.visibility</p:attrName>
                                        </p:attrNameLst>
                                      </p:cBhvr>
                                      <p:to>
                                        <p:strVal val="hidden"/>
                                      </p:to>
                                    </p:set>
                                  </p:childTnLst>
                                </p:cTn>
                              </p:par>
                              <p:par>
                                <p:cTn id="83" presetID="53" presetClass="exit" presetSubtype="32" fill="hold" grpId="1" nodeType="withEffect">
                                  <p:stCondLst>
                                    <p:cond delay="0"/>
                                  </p:stCondLst>
                                  <p:childTnLst>
                                    <p:anim calcmode="lin" valueType="num">
                                      <p:cBhvr>
                                        <p:cTn id="84" dur="500"/>
                                        <p:tgtEl>
                                          <p:spTgt spid="39"/>
                                        </p:tgtEl>
                                        <p:attrNameLst>
                                          <p:attrName>ppt_w</p:attrName>
                                        </p:attrNameLst>
                                      </p:cBhvr>
                                      <p:tavLst>
                                        <p:tav tm="0">
                                          <p:val>
                                            <p:strVal val="ppt_w"/>
                                          </p:val>
                                        </p:tav>
                                        <p:tav tm="100000">
                                          <p:val>
                                            <p:fltVal val="0"/>
                                          </p:val>
                                        </p:tav>
                                      </p:tavLst>
                                    </p:anim>
                                    <p:anim calcmode="lin" valueType="num">
                                      <p:cBhvr>
                                        <p:cTn id="85" dur="500"/>
                                        <p:tgtEl>
                                          <p:spTgt spid="39"/>
                                        </p:tgtEl>
                                        <p:attrNameLst>
                                          <p:attrName>ppt_h</p:attrName>
                                        </p:attrNameLst>
                                      </p:cBhvr>
                                      <p:tavLst>
                                        <p:tav tm="0">
                                          <p:val>
                                            <p:strVal val="ppt_h"/>
                                          </p:val>
                                        </p:tav>
                                        <p:tav tm="100000">
                                          <p:val>
                                            <p:fltVal val="0"/>
                                          </p:val>
                                        </p:tav>
                                      </p:tavLst>
                                    </p:anim>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53" presetClass="exit" presetSubtype="32" fill="hold" grpId="1" nodeType="withEffect">
                                  <p:stCondLst>
                                    <p:cond delay="0"/>
                                  </p:stCondLst>
                                  <p:childTnLst>
                                    <p:anim calcmode="lin" valueType="num">
                                      <p:cBhvr>
                                        <p:cTn id="89" dur="500"/>
                                        <p:tgtEl>
                                          <p:spTgt spid="40"/>
                                        </p:tgtEl>
                                        <p:attrNameLst>
                                          <p:attrName>ppt_w</p:attrName>
                                        </p:attrNameLst>
                                      </p:cBhvr>
                                      <p:tavLst>
                                        <p:tav tm="0">
                                          <p:val>
                                            <p:strVal val="ppt_w"/>
                                          </p:val>
                                        </p:tav>
                                        <p:tav tm="100000">
                                          <p:val>
                                            <p:fltVal val="0"/>
                                          </p:val>
                                        </p:tav>
                                      </p:tavLst>
                                    </p:anim>
                                    <p:anim calcmode="lin" valueType="num">
                                      <p:cBhvr>
                                        <p:cTn id="90" dur="500"/>
                                        <p:tgtEl>
                                          <p:spTgt spid="40"/>
                                        </p:tgtEl>
                                        <p:attrNameLst>
                                          <p:attrName>ppt_h</p:attrName>
                                        </p:attrNameLst>
                                      </p:cBhvr>
                                      <p:tavLst>
                                        <p:tav tm="0">
                                          <p:val>
                                            <p:strVal val="ppt_h"/>
                                          </p:val>
                                        </p:tav>
                                        <p:tav tm="100000">
                                          <p:val>
                                            <p:fltVal val="0"/>
                                          </p:val>
                                        </p:tav>
                                      </p:tavLst>
                                    </p:anim>
                                    <p:animEffect transition="out" filter="fade">
                                      <p:cBhvr>
                                        <p:cTn id="91" dur="500"/>
                                        <p:tgtEl>
                                          <p:spTgt spid="40"/>
                                        </p:tgtEl>
                                      </p:cBhvr>
                                    </p:animEffect>
                                    <p:set>
                                      <p:cBhvr>
                                        <p:cTn id="92" dur="1" fill="hold">
                                          <p:stCondLst>
                                            <p:cond delay="499"/>
                                          </p:stCondLst>
                                        </p:cTn>
                                        <p:tgtEl>
                                          <p:spTgt spid="4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p:cTn id="97" dur="500" fill="hold"/>
                                        <p:tgtEl>
                                          <p:spTgt spid="11"/>
                                        </p:tgtEl>
                                        <p:attrNameLst>
                                          <p:attrName>ppt_w</p:attrName>
                                        </p:attrNameLst>
                                      </p:cBhvr>
                                      <p:tavLst>
                                        <p:tav tm="0">
                                          <p:val>
                                            <p:fltVal val="0"/>
                                          </p:val>
                                        </p:tav>
                                        <p:tav tm="100000">
                                          <p:val>
                                            <p:strVal val="#ppt_w"/>
                                          </p:val>
                                        </p:tav>
                                      </p:tavLst>
                                    </p:anim>
                                    <p:anim calcmode="lin" valueType="num">
                                      <p:cBhvr>
                                        <p:cTn id="98" dur="500" fill="hold"/>
                                        <p:tgtEl>
                                          <p:spTgt spid="11"/>
                                        </p:tgtEl>
                                        <p:attrNameLst>
                                          <p:attrName>ppt_h</p:attrName>
                                        </p:attrNameLst>
                                      </p:cBhvr>
                                      <p:tavLst>
                                        <p:tav tm="0">
                                          <p:val>
                                            <p:fltVal val="0"/>
                                          </p:val>
                                        </p:tav>
                                        <p:tav tm="100000">
                                          <p:val>
                                            <p:strVal val="#ppt_h"/>
                                          </p:val>
                                        </p:tav>
                                      </p:tavLst>
                                    </p:anim>
                                    <p:animEffect transition="in" filter="fade">
                                      <p:cBhvr>
                                        <p:cTn id="99" dur="5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42"/>
                                        </p:tgtEl>
                                        <p:attrNameLst>
                                          <p:attrName>style.visibility</p:attrName>
                                        </p:attrNameLst>
                                      </p:cBhvr>
                                      <p:to>
                                        <p:strVal val="visible"/>
                                      </p:to>
                                    </p:set>
                                    <p:anim calcmode="lin" valueType="num">
                                      <p:cBhvr>
                                        <p:cTn id="104" dur="500" fill="hold"/>
                                        <p:tgtEl>
                                          <p:spTgt spid="42"/>
                                        </p:tgtEl>
                                        <p:attrNameLst>
                                          <p:attrName>ppt_w</p:attrName>
                                        </p:attrNameLst>
                                      </p:cBhvr>
                                      <p:tavLst>
                                        <p:tav tm="0">
                                          <p:val>
                                            <p:fltVal val="0"/>
                                          </p:val>
                                        </p:tav>
                                        <p:tav tm="100000">
                                          <p:val>
                                            <p:strVal val="#ppt_w"/>
                                          </p:val>
                                        </p:tav>
                                      </p:tavLst>
                                    </p:anim>
                                    <p:anim calcmode="lin" valueType="num">
                                      <p:cBhvr>
                                        <p:cTn id="105" dur="500" fill="hold"/>
                                        <p:tgtEl>
                                          <p:spTgt spid="42"/>
                                        </p:tgtEl>
                                        <p:attrNameLst>
                                          <p:attrName>ppt_h</p:attrName>
                                        </p:attrNameLst>
                                      </p:cBhvr>
                                      <p:tavLst>
                                        <p:tav tm="0">
                                          <p:val>
                                            <p:fltVal val="0"/>
                                          </p:val>
                                        </p:tav>
                                        <p:tav tm="100000">
                                          <p:val>
                                            <p:strVal val="#ppt_h"/>
                                          </p:val>
                                        </p:tav>
                                      </p:tavLst>
                                    </p:anim>
                                    <p:animEffect transition="in" filter="fade">
                                      <p:cBhvr>
                                        <p:cTn id="106" dur="500"/>
                                        <p:tgtEl>
                                          <p:spTgt spid="42"/>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anim calcmode="lin" valueType="num">
                                      <p:cBhvr>
                                        <p:cTn id="109" dur="500" fill="hold"/>
                                        <p:tgtEl>
                                          <p:spTgt spid="43"/>
                                        </p:tgtEl>
                                        <p:attrNameLst>
                                          <p:attrName>ppt_w</p:attrName>
                                        </p:attrNameLst>
                                      </p:cBhvr>
                                      <p:tavLst>
                                        <p:tav tm="0">
                                          <p:val>
                                            <p:fltVal val="0"/>
                                          </p:val>
                                        </p:tav>
                                        <p:tav tm="100000">
                                          <p:val>
                                            <p:strVal val="#ppt_w"/>
                                          </p:val>
                                        </p:tav>
                                      </p:tavLst>
                                    </p:anim>
                                    <p:anim calcmode="lin" valueType="num">
                                      <p:cBhvr>
                                        <p:cTn id="110" dur="500" fill="hold"/>
                                        <p:tgtEl>
                                          <p:spTgt spid="43"/>
                                        </p:tgtEl>
                                        <p:attrNameLst>
                                          <p:attrName>ppt_h</p:attrName>
                                        </p:attrNameLst>
                                      </p:cBhvr>
                                      <p:tavLst>
                                        <p:tav tm="0">
                                          <p:val>
                                            <p:fltVal val="0"/>
                                          </p:val>
                                        </p:tav>
                                        <p:tav tm="100000">
                                          <p:val>
                                            <p:strVal val="#ppt_h"/>
                                          </p:val>
                                        </p:tav>
                                      </p:tavLst>
                                    </p:anim>
                                    <p:animEffect transition="in" filter="fade">
                                      <p:cBhvr>
                                        <p:cTn id="111" dur="500"/>
                                        <p:tgtEl>
                                          <p:spTgt spid="43"/>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500" fill="hold"/>
                                        <p:tgtEl>
                                          <p:spTgt spid="44"/>
                                        </p:tgtEl>
                                        <p:attrNameLst>
                                          <p:attrName>ppt_w</p:attrName>
                                        </p:attrNameLst>
                                      </p:cBhvr>
                                      <p:tavLst>
                                        <p:tav tm="0">
                                          <p:val>
                                            <p:fltVal val="0"/>
                                          </p:val>
                                        </p:tav>
                                        <p:tav tm="100000">
                                          <p:val>
                                            <p:strVal val="#ppt_w"/>
                                          </p:val>
                                        </p:tav>
                                      </p:tavLst>
                                    </p:anim>
                                    <p:anim calcmode="lin" valueType="num">
                                      <p:cBhvr>
                                        <p:cTn id="115" dur="500" fill="hold"/>
                                        <p:tgtEl>
                                          <p:spTgt spid="44"/>
                                        </p:tgtEl>
                                        <p:attrNameLst>
                                          <p:attrName>ppt_h</p:attrName>
                                        </p:attrNameLst>
                                      </p:cBhvr>
                                      <p:tavLst>
                                        <p:tav tm="0">
                                          <p:val>
                                            <p:fltVal val="0"/>
                                          </p:val>
                                        </p:tav>
                                        <p:tav tm="100000">
                                          <p:val>
                                            <p:strVal val="#ppt_h"/>
                                          </p:val>
                                        </p:tav>
                                      </p:tavLst>
                                    </p:anim>
                                    <p:animEffect transition="in" filter="fade">
                                      <p:cBhvr>
                                        <p:cTn id="116" dur="500"/>
                                        <p:tgtEl>
                                          <p:spTgt spid="44"/>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fltVal val="0"/>
                                          </p:val>
                                        </p:tav>
                                        <p:tav tm="100000">
                                          <p:val>
                                            <p:strVal val="#ppt_w"/>
                                          </p:val>
                                        </p:tav>
                                      </p:tavLst>
                                    </p:anim>
                                    <p:anim calcmode="lin" valueType="num">
                                      <p:cBhvr>
                                        <p:cTn id="120" dur="500" fill="hold"/>
                                        <p:tgtEl>
                                          <p:spTgt spid="45"/>
                                        </p:tgtEl>
                                        <p:attrNameLst>
                                          <p:attrName>ppt_h</p:attrName>
                                        </p:attrNameLst>
                                      </p:cBhvr>
                                      <p:tavLst>
                                        <p:tav tm="0">
                                          <p:val>
                                            <p:fltVal val="0"/>
                                          </p:val>
                                        </p:tav>
                                        <p:tav tm="100000">
                                          <p:val>
                                            <p:strVal val="#ppt_h"/>
                                          </p:val>
                                        </p:tav>
                                      </p:tavLst>
                                    </p:anim>
                                    <p:animEffect transition="in" filter="fade">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grpId="1" nodeType="clickEffect">
                                  <p:stCondLst>
                                    <p:cond delay="0"/>
                                  </p:stCondLst>
                                  <p:childTnLst>
                                    <p:anim calcmode="lin" valueType="num">
                                      <p:cBhvr>
                                        <p:cTn id="125" dur="500"/>
                                        <p:tgtEl>
                                          <p:spTgt spid="42"/>
                                        </p:tgtEl>
                                        <p:attrNameLst>
                                          <p:attrName>ppt_w</p:attrName>
                                        </p:attrNameLst>
                                      </p:cBhvr>
                                      <p:tavLst>
                                        <p:tav tm="0">
                                          <p:val>
                                            <p:strVal val="ppt_w"/>
                                          </p:val>
                                        </p:tav>
                                        <p:tav tm="100000">
                                          <p:val>
                                            <p:fltVal val="0"/>
                                          </p:val>
                                        </p:tav>
                                      </p:tavLst>
                                    </p:anim>
                                    <p:anim calcmode="lin" valueType="num">
                                      <p:cBhvr>
                                        <p:cTn id="126" dur="500"/>
                                        <p:tgtEl>
                                          <p:spTgt spid="42"/>
                                        </p:tgtEl>
                                        <p:attrNameLst>
                                          <p:attrName>ppt_h</p:attrName>
                                        </p:attrNameLst>
                                      </p:cBhvr>
                                      <p:tavLst>
                                        <p:tav tm="0">
                                          <p:val>
                                            <p:strVal val="ppt_h"/>
                                          </p:val>
                                        </p:tav>
                                        <p:tav tm="100000">
                                          <p:val>
                                            <p:fltVal val="0"/>
                                          </p:val>
                                        </p:tav>
                                      </p:tavLst>
                                    </p:anim>
                                    <p:animEffect transition="out" filter="fade">
                                      <p:cBhvr>
                                        <p:cTn id="127" dur="500"/>
                                        <p:tgtEl>
                                          <p:spTgt spid="42"/>
                                        </p:tgtEl>
                                      </p:cBhvr>
                                    </p:animEffect>
                                    <p:set>
                                      <p:cBhvr>
                                        <p:cTn id="128" dur="1" fill="hold">
                                          <p:stCondLst>
                                            <p:cond delay="499"/>
                                          </p:stCondLst>
                                        </p:cTn>
                                        <p:tgtEl>
                                          <p:spTgt spid="42"/>
                                        </p:tgtEl>
                                        <p:attrNameLst>
                                          <p:attrName>style.visibility</p:attrName>
                                        </p:attrNameLst>
                                      </p:cBhvr>
                                      <p:to>
                                        <p:strVal val="hidden"/>
                                      </p:to>
                                    </p:set>
                                  </p:childTnLst>
                                </p:cTn>
                              </p:par>
                              <p:par>
                                <p:cTn id="129" presetID="53" presetClass="exit" presetSubtype="32" fill="hold" grpId="1" nodeType="withEffect">
                                  <p:stCondLst>
                                    <p:cond delay="0"/>
                                  </p:stCondLst>
                                  <p:childTnLst>
                                    <p:anim calcmode="lin" valueType="num">
                                      <p:cBhvr>
                                        <p:cTn id="130" dur="500"/>
                                        <p:tgtEl>
                                          <p:spTgt spid="43"/>
                                        </p:tgtEl>
                                        <p:attrNameLst>
                                          <p:attrName>ppt_w</p:attrName>
                                        </p:attrNameLst>
                                      </p:cBhvr>
                                      <p:tavLst>
                                        <p:tav tm="0">
                                          <p:val>
                                            <p:strVal val="ppt_w"/>
                                          </p:val>
                                        </p:tav>
                                        <p:tav tm="100000">
                                          <p:val>
                                            <p:fltVal val="0"/>
                                          </p:val>
                                        </p:tav>
                                      </p:tavLst>
                                    </p:anim>
                                    <p:anim calcmode="lin" valueType="num">
                                      <p:cBhvr>
                                        <p:cTn id="131" dur="500"/>
                                        <p:tgtEl>
                                          <p:spTgt spid="43"/>
                                        </p:tgtEl>
                                        <p:attrNameLst>
                                          <p:attrName>ppt_h</p:attrName>
                                        </p:attrNameLst>
                                      </p:cBhvr>
                                      <p:tavLst>
                                        <p:tav tm="0">
                                          <p:val>
                                            <p:strVal val="ppt_h"/>
                                          </p:val>
                                        </p:tav>
                                        <p:tav tm="100000">
                                          <p:val>
                                            <p:fltVal val="0"/>
                                          </p:val>
                                        </p:tav>
                                      </p:tavLst>
                                    </p:anim>
                                    <p:animEffect transition="out" filter="fade">
                                      <p:cBhvr>
                                        <p:cTn id="132" dur="500"/>
                                        <p:tgtEl>
                                          <p:spTgt spid="43"/>
                                        </p:tgtEl>
                                      </p:cBhvr>
                                    </p:animEffect>
                                    <p:set>
                                      <p:cBhvr>
                                        <p:cTn id="133" dur="1" fill="hold">
                                          <p:stCondLst>
                                            <p:cond delay="499"/>
                                          </p:stCondLst>
                                        </p:cTn>
                                        <p:tgtEl>
                                          <p:spTgt spid="43"/>
                                        </p:tgtEl>
                                        <p:attrNameLst>
                                          <p:attrName>style.visibility</p:attrName>
                                        </p:attrNameLst>
                                      </p:cBhvr>
                                      <p:to>
                                        <p:strVal val="hidden"/>
                                      </p:to>
                                    </p:set>
                                  </p:childTnLst>
                                </p:cTn>
                              </p:par>
                              <p:par>
                                <p:cTn id="134" presetID="53" presetClass="exit" presetSubtype="32" fill="hold" grpId="1" nodeType="withEffect">
                                  <p:stCondLst>
                                    <p:cond delay="0"/>
                                  </p:stCondLst>
                                  <p:childTnLst>
                                    <p:anim calcmode="lin" valueType="num">
                                      <p:cBhvr>
                                        <p:cTn id="135" dur="500"/>
                                        <p:tgtEl>
                                          <p:spTgt spid="45"/>
                                        </p:tgtEl>
                                        <p:attrNameLst>
                                          <p:attrName>ppt_w</p:attrName>
                                        </p:attrNameLst>
                                      </p:cBhvr>
                                      <p:tavLst>
                                        <p:tav tm="0">
                                          <p:val>
                                            <p:strVal val="ppt_w"/>
                                          </p:val>
                                        </p:tav>
                                        <p:tav tm="100000">
                                          <p:val>
                                            <p:fltVal val="0"/>
                                          </p:val>
                                        </p:tav>
                                      </p:tavLst>
                                    </p:anim>
                                    <p:anim calcmode="lin" valueType="num">
                                      <p:cBhvr>
                                        <p:cTn id="136" dur="500"/>
                                        <p:tgtEl>
                                          <p:spTgt spid="45"/>
                                        </p:tgtEl>
                                        <p:attrNameLst>
                                          <p:attrName>ppt_h</p:attrName>
                                        </p:attrNameLst>
                                      </p:cBhvr>
                                      <p:tavLst>
                                        <p:tav tm="0">
                                          <p:val>
                                            <p:strVal val="ppt_h"/>
                                          </p:val>
                                        </p:tav>
                                        <p:tav tm="100000">
                                          <p:val>
                                            <p:fltVal val="0"/>
                                          </p:val>
                                        </p:tav>
                                      </p:tavLst>
                                    </p:anim>
                                    <p:animEffect transition="out" filter="fade">
                                      <p:cBhvr>
                                        <p:cTn id="137" dur="500"/>
                                        <p:tgtEl>
                                          <p:spTgt spid="45"/>
                                        </p:tgtEl>
                                      </p:cBhvr>
                                    </p:animEffect>
                                    <p:set>
                                      <p:cBhvr>
                                        <p:cTn id="138"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0" grpId="0"/>
      <p:bldP spid="21" grpId="0"/>
      <p:bldP spid="21" grpId="1"/>
      <p:bldP spid="36" grpId="0"/>
      <p:bldP spid="36" grpId="1"/>
      <p:bldP spid="37" grpId="0"/>
      <p:bldP spid="37" grpId="1"/>
      <p:bldP spid="38" grpId="0"/>
      <p:bldP spid="38" grpId="1"/>
      <p:bldP spid="39" grpId="0"/>
      <p:bldP spid="39" grpId="1"/>
      <p:bldP spid="40" grpId="0"/>
      <p:bldP spid="40" grpId="1"/>
      <p:bldP spid="41" grpId="0"/>
      <p:bldP spid="42" grpId="0"/>
      <p:bldP spid="42" grpId="1"/>
      <p:bldP spid="43" grpId="0"/>
      <p:bldP spid="43" grpId="1"/>
      <p:bldP spid="44" grpId="0"/>
      <p:bldP spid="45" grpId="0"/>
      <p:bldP spid="4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544278"/>
            <a:ext cx="8839200" cy="900673"/>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en-US" sz="6000" b="1" dirty="0" err="1">
                <a:effectLst>
                  <a:outerShdw blurRad="38100" dist="38100" dir="2700000" algn="tl">
                    <a:srgbClr val="000000">
                      <a:alpha val="43137"/>
                    </a:srgbClr>
                  </a:outerShdw>
                </a:effectLst>
                <a:latin typeface="NikoshBAN" pitchFamily="2" charset="0"/>
                <a:cs typeface="NikoshBAN" pitchFamily="2" charset="0"/>
              </a:rPr>
              <a:t>বাড়ির</a:t>
            </a:r>
            <a:r>
              <a:rPr lang="en-US" sz="6000" b="1" dirty="0">
                <a:effectLst>
                  <a:outerShdw blurRad="38100" dist="38100" dir="2700000" algn="tl">
                    <a:srgbClr val="000000">
                      <a:alpha val="43137"/>
                    </a:srgbClr>
                  </a:outerShdw>
                </a:effectLst>
                <a:latin typeface="NikoshBAN" pitchFamily="2" charset="0"/>
                <a:cs typeface="NikoshBAN" pitchFamily="2" charset="0"/>
              </a:rPr>
              <a:t> </a:t>
            </a:r>
            <a:r>
              <a:rPr lang="en-US" sz="6000" b="1" dirty="0" err="1">
                <a:effectLst>
                  <a:outerShdw blurRad="38100" dist="38100" dir="2700000" algn="tl">
                    <a:srgbClr val="000000">
                      <a:alpha val="43137"/>
                    </a:srgbClr>
                  </a:outerShdw>
                </a:effectLst>
                <a:latin typeface="NikoshBAN" pitchFamily="2" charset="0"/>
                <a:cs typeface="NikoshBAN" pitchFamily="2" charset="0"/>
              </a:rPr>
              <a:t>কাজ</a:t>
            </a:r>
            <a:endParaRPr lang="en-US" sz="6000" b="1" dirty="0">
              <a:effectLst>
                <a:outerShdw blurRad="38100" dist="38100" dir="2700000" algn="tl">
                  <a:srgbClr val="000000">
                    <a:alpha val="43137"/>
                  </a:srgbClr>
                </a:outerShdw>
              </a:effectLst>
              <a:latin typeface="NikoshBAN" pitchFamily="2" charset="0"/>
              <a:cs typeface="NikoshBAN" pitchFamily="2" charset="0"/>
            </a:endParaRPr>
          </a:p>
        </p:txBody>
      </p:sp>
      <p:sp>
        <p:nvSpPr>
          <p:cNvPr id="5" name="TextBox 4"/>
          <p:cNvSpPr txBox="1"/>
          <p:nvPr/>
        </p:nvSpPr>
        <p:spPr>
          <a:xfrm>
            <a:off x="636948" y="4505070"/>
            <a:ext cx="11044088" cy="1446550"/>
          </a:xfrm>
          <a:prstGeom prst="rect">
            <a:avLst/>
          </a:prstGeom>
          <a:noFill/>
        </p:spPr>
        <p:txBody>
          <a:bodyPr wrap="square" rtlCol="0">
            <a:spAutoFit/>
          </a:bodyPr>
          <a:lstStyle/>
          <a:p>
            <a:pPr algn="just"/>
            <a:r>
              <a:rPr lang="en-US" sz="4400" dirty="0">
                <a:latin typeface="NikoshBAN" pitchFamily="2" charset="0"/>
                <a:cs typeface="NikoshBAN" pitchFamily="2" charset="0"/>
              </a:rPr>
              <a:t>১</a:t>
            </a:r>
            <a:r>
              <a:rPr lang="bn-BD" sz="4400" dirty="0">
                <a:latin typeface="NikoshBAN" pitchFamily="2" charset="0"/>
                <a:cs typeface="NikoshBAN" pitchFamily="2" charset="0"/>
              </a:rPr>
              <a:t>।</a:t>
            </a:r>
            <a:r>
              <a:rPr lang="en-US" sz="4400" dirty="0">
                <a:latin typeface="NikoshBAN" pitchFamily="2" charset="0"/>
                <a:cs typeface="NikoshBAN" pitchFamily="2" charset="0"/>
              </a:rPr>
              <a:t> </a:t>
            </a:r>
            <a:r>
              <a:rPr lang="bn-IN" sz="4400" dirty="0" smtClean="0">
                <a:latin typeface="NikoshBAN" pitchFamily="2" charset="0"/>
                <a:cs typeface="NikoshBAN" pitchFamily="2" charset="0"/>
              </a:rPr>
              <a:t>চিত্রের কোন ডিভাইসটি </a:t>
            </a:r>
            <a:r>
              <a:rPr lang="en-US" sz="4400" dirty="0" err="1" smtClean="0">
                <a:latin typeface="NikoshBAN" pitchFamily="2" charset="0"/>
                <a:cs typeface="NikoshBAN" pitchFamily="2" charset="0"/>
              </a:rPr>
              <a:t>তথ্য</a:t>
            </a:r>
            <a:r>
              <a:rPr lang="en-US" sz="4400" dirty="0" smtClean="0">
                <a:latin typeface="NikoshBAN" pitchFamily="2" charset="0"/>
                <a:cs typeface="NikoshBAN" pitchFamily="2" charset="0"/>
              </a:rPr>
              <a:t> </a:t>
            </a:r>
            <a:r>
              <a:rPr lang="en-US" sz="4400" dirty="0" err="1">
                <a:latin typeface="NikoshBAN" pitchFamily="2" charset="0"/>
                <a:cs typeface="NikoshBAN" pitchFamily="2" charset="0"/>
              </a:rPr>
              <a:t>সংরক্ষনের</a:t>
            </a:r>
            <a:r>
              <a:rPr lang="en-US" sz="4400" dirty="0">
                <a:latin typeface="NikoshBAN" pitchFamily="2" charset="0"/>
                <a:cs typeface="NikoshBAN" pitchFamily="2" charset="0"/>
              </a:rPr>
              <a:t> </a:t>
            </a:r>
            <a:r>
              <a:rPr lang="en-US" sz="4400" dirty="0" err="1">
                <a:latin typeface="NikoshBAN" pitchFamily="2" charset="0"/>
                <a:cs typeface="NikoshBAN" pitchFamily="2" charset="0"/>
              </a:rPr>
              <a:t>জন্য</a:t>
            </a:r>
            <a:r>
              <a:rPr lang="en-US" sz="4400" dirty="0">
                <a:latin typeface="NikoshBAN" pitchFamily="2" charset="0"/>
                <a:cs typeface="NikoshBAN" pitchFamily="2" charset="0"/>
              </a:rPr>
              <a:t> </a:t>
            </a:r>
            <a:r>
              <a:rPr lang="en-US" sz="4400" dirty="0" err="1" smtClean="0">
                <a:latin typeface="NikoshBAN" pitchFamily="2" charset="0"/>
                <a:cs typeface="NikoshBAN" pitchFamily="2" charset="0"/>
              </a:rPr>
              <a:t>তুমি</a:t>
            </a:r>
            <a:r>
              <a:rPr lang="en-US" sz="4400" dirty="0" smtClean="0">
                <a:latin typeface="NikoshBAN" pitchFamily="2" charset="0"/>
                <a:cs typeface="NikoshBAN" pitchFamily="2" charset="0"/>
              </a:rPr>
              <a:t> </a:t>
            </a:r>
            <a:r>
              <a:rPr lang="en-US" sz="4400" dirty="0" err="1">
                <a:latin typeface="NikoshBAN" pitchFamily="2" charset="0"/>
                <a:cs typeface="NikoshBAN" pitchFamily="2" charset="0"/>
              </a:rPr>
              <a:t>বেশি</a:t>
            </a:r>
            <a:r>
              <a:rPr lang="en-US" sz="4400" dirty="0">
                <a:latin typeface="NikoshBAN" pitchFamily="2" charset="0"/>
                <a:cs typeface="NikoshBAN" pitchFamily="2" charset="0"/>
              </a:rPr>
              <a:t> </a:t>
            </a:r>
            <a:r>
              <a:rPr lang="en-US" sz="4400" dirty="0" err="1">
                <a:latin typeface="NikoshBAN" pitchFamily="2" charset="0"/>
                <a:cs typeface="NikoshBAN" pitchFamily="2" charset="0"/>
              </a:rPr>
              <a:t>উপযোগী</a:t>
            </a:r>
            <a:r>
              <a:rPr lang="en-US" sz="4400" dirty="0">
                <a:latin typeface="NikoshBAN" pitchFamily="2" charset="0"/>
                <a:cs typeface="NikoshBAN" pitchFamily="2" charset="0"/>
              </a:rPr>
              <a:t> </a:t>
            </a:r>
            <a:r>
              <a:rPr lang="en-US" sz="4400" dirty="0" err="1">
                <a:latin typeface="NikoshBAN" pitchFamily="2" charset="0"/>
                <a:cs typeface="NikoshBAN" pitchFamily="2" charset="0"/>
              </a:rPr>
              <a:t>মনে</a:t>
            </a:r>
            <a:r>
              <a:rPr lang="en-US" sz="4400" dirty="0">
                <a:latin typeface="NikoshBAN" pitchFamily="2" charset="0"/>
                <a:cs typeface="NikoshBAN" pitchFamily="2" charset="0"/>
              </a:rPr>
              <a:t> </a:t>
            </a:r>
            <a:r>
              <a:rPr lang="en-US" sz="4400" dirty="0" err="1">
                <a:latin typeface="NikoshBAN" pitchFamily="2" charset="0"/>
                <a:cs typeface="NikoshBAN" pitchFamily="2" charset="0"/>
              </a:rPr>
              <a:t>কর</a:t>
            </a:r>
            <a:r>
              <a:rPr lang="en-US" sz="4400" dirty="0">
                <a:latin typeface="NikoshBAN" pitchFamily="2" charset="0"/>
                <a:cs typeface="NikoshBAN" pitchFamily="2" charset="0"/>
              </a:rPr>
              <a:t>? </a:t>
            </a:r>
            <a:r>
              <a:rPr lang="en-US" sz="4400" dirty="0" err="1">
                <a:latin typeface="NikoshBAN" pitchFamily="2" charset="0"/>
                <a:cs typeface="NikoshBAN" pitchFamily="2" charset="0"/>
              </a:rPr>
              <a:t>যুক্তিসহ</a:t>
            </a:r>
            <a:r>
              <a:rPr lang="en-US" sz="4400" dirty="0">
                <a:latin typeface="NikoshBAN" pitchFamily="2" charset="0"/>
                <a:cs typeface="NikoshBAN" pitchFamily="2" charset="0"/>
              </a:rPr>
              <a:t> </a:t>
            </a:r>
            <a:r>
              <a:rPr lang="en-US" sz="4400" dirty="0" err="1">
                <a:latin typeface="NikoshBAN" pitchFamily="2" charset="0"/>
                <a:cs typeface="NikoshBAN" pitchFamily="2" charset="0"/>
              </a:rPr>
              <a:t>তোমার</a:t>
            </a:r>
            <a:r>
              <a:rPr lang="en-US" sz="4400" dirty="0">
                <a:latin typeface="NikoshBAN" pitchFamily="2" charset="0"/>
                <a:cs typeface="NikoshBAN" pitchFamily="2" charset="0"/>
              </a:rPr>
              <a:t> </a:t>
            </a:r>
            <a:r>
              <a:rPr lang="en-US" sz="4400" dirty="0" err="1">
                <a:latin typeface="NikoshBAN" pitchFamily="2" charset="0"/>
                <a:cs typeface="NikoshBAN" pitchFamily="2" charset="0"/>
              </a:rPr>
              <a:t>মতামত</a:t>
            </a:r>
            <a:r>
              <a:rPr lang="en-US" sz="4400" dirty="0">
                <a:latin typeface="NikoshBAN" pitchFamily="2" charset="0"/>
                <a:cs typeface="NikoshBAN" pitchFamily="2" charset="0"/>
              </a:rPr>
              <a:t> </a:t>
            </a:r>
            <a:r>
              <a:rPr lang="en-US" sz="4400" dirty="0" err="1">
                <a:latin typeface="NikoshBAN" pitchFamily="2" charset="0"/>
                <a:cs typeface="NikoshBAN" pitchFamily="2" charset="0"/>
              </a:rPr>
              <a:t>লিখে</a:t>
            </a:r>
            <a:r>
              <a:rPr lang="en-US" sz="4400" dirty="0">
                <a:latin typeface="NikoshBAN" pitchFamily="2" charset="0"/>
                <a:cs typeface="NikoshBAN" pitchFamily="2" charset="0"/>
              </a:rPr>
              <a:t> </a:t>
            </a:r>
            <a:r>
              <a:rPr lang="en-US" sz="4400" dirty="0" err="1">
                <a:latin typeface="NikoshBAN" pitchFamily="2" charset="0"/>
                <a:cs typeface="NikoshBAN" pitchFamily="2" charset="0"/>
              </a:rPr>
              <a:t>আনবে</a:t>
            </a:r>
            <a:r>
              <a:rPr lang="en-US" sz="4400" dirty="0">
                <a:latin typeface="NikoshBAN" pitchFamily="2" charset="0"/>
                <a:cs typeface="NikoshBAN" pitchFamily="2" charset="0"/>
              </a:rPr>
              <a:t>। </a:t>
            </a: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319" y="1481444"/>
            <a:ext cx="2280810" cy="1869501"/>
          </a:xfrm>
          <a:prstGeom prst="rect">
            <a:avLst/>
          </a:prstGeom>
        </p:spPr>
      </p:pic>
      <p:sp>
        <p:nvSpPr>
          <p:cNvPr id="33" name="Rectangle 32"/>
          <p:cNvSpPr/>
          <p:nvPr/>
        </p:nvSpPr>
        <p:spPr>
          <a:xfrm>
            <a:off x="8232555" y="1441594"/>
            <a:ext cx="3163851" cy="206551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955146" y="1584929"/>
            <a:ext cx="2664239" cy="160890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1181" y="1853319"/>
            <a:ext cx="2850218" cy="1612155"/>
          </a:xfrm>
          <a:prstGeom prst="rect">
            <a:avLst/>
          </a:prstGeom>
        </p:spPr>
      </p:pic>
      <p:sp>
        <p:nvSpPr>
          <p:cNvPr id="36" name="TextBox 35"/>
          <p:cNvSpPr txBox="1"/>
          <p:nvPr/>
        </p:nvSpPr>
        <p:spPr>
          <a:xfrm>
            <a:off x="636948" y="3311096"/>
            <a:ext cx="1760505"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হার্ডডিক্স</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7" name="TextBox 36"/>
          <p:cNvSpPr txBox="1"/>
          <p:nvPr/>
        </p:nvSpPr>
        <p:spPr>
          <a:xfrm>
            <a:off x="2808648" y="3311096"/>
            <a:ext cx="1760505"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পেনড্রাইভ</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8" name="TextBox 37"/>
          <p:cNvSpPr txBox="1"/>
          <p:nvPr/>
        </p:nvSpPr>
        <p:spPr>
          <a:xfrm>
            <a:off x="4942248" y="3330146"/>
            <a:ext cx="2485701"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মেমোরি কার্ড</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
        <p:nvSpPr>
          <p:cNvPr id="39" name="TextBox 38"/>
          <p:cNvSpPr txBox="1"/>
          <p:nvPr/>
        </p:nvSpPr>
        <p:spPr>
          <a:xfrm>
            <a:off x="8580798" y="3330146"/>
            <a:ext cx="2485701"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bn-IN" sz="4000" b="1" dirty="0" smtClean="0">
                <a:solidFill>
                  <a:schemeClr val="tx1"/>
                </a:solidFill>
                <a:effectLst>
                  <a:outerShdw blurRad="38100" dist="38100" dir="2700000" algn="tl">
                    <a:srgbClr val="000000">
                      <a:alpha val="43137"/>
                    </a:srgbClr>
                  </a:outerShdw>
                </a:effectLst>
                <a:latin typeface="NikoshBAN" pitchFamily="2" charset="0"/>
                <a:cs typeface="NikoshBAN" pitchFamily="2" charset="0"/>
              </a:rPr>
              <a:t>সিডি/ডিভিডি</a:t>
            </a:r>
            <a:endParaRPr lang="en-US" sz="4000" b="1" dirty="0">
              <a:solidFill>
                <a:schemeClr val="tx1"/>
              </a:solidFill>
              <a:effectLst>
                <a:outerShdw blurRad="38100" dist="38100" dir="2700000" algn="tl">
                  <a:srgbClr val="000000">
                    <a:alpha val="43137"/>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1092002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ppt_w</p:attrName>
                                        </p:attrNameLst>
                                      </p:cBhvr>
                                      <p:tavLst>
                                        <p:tav tm="0">
                                          <p:val>
                                            <p:fltVal val="0"/>
                                          </p:val>
                                        </p:tav>
                                        <p:tav tm="100000">
                                          <p:val>
                                            <p:strVal val="#ppt_w"/>
                                          </p:val>
                                        </p:tav>
                                      </p:tavLst>
                                    </p:anim>
                                    <p:anim calcmode="lin" valueType="num">
                                      <p:cBhvr>
                                        <p:cTn id="37" dur="500" fill="hold"/>
                                        <p:tgtEl>
                                          <p:spTgt spid="37"/>
                                        </p:tgtEl>
                                        <p:attrNameLst>
                                          <p:attrName>ppt_h</p:attrName>
                                        </p:attrNameLst>
                                      </p:cBhvr>
                                      <p:tavLst>
                                        <p:tav tm="0">
                                          <p:val>
                                            <p:fltVal val="0"/>
                                          </p:val>
                                        </p:tav>
                                        <p:tav tm="100000">
                                          <p:val>
                                            <p:strVal val="#ppt_h"/>
                                          </p:val>
                                        </p:tav>
                                      </p:tavLst>
                                    </p:anim>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Effect transition="in" filter="fade">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animBg="1"/>
      <p:bldP spid="34" grpId="0" animBg="1"/>
      <p:bldP spid="36" grpId="0"/>
      <p:bldP spid="37"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3613" y="3432958"/>
            <a:ext cx="8552329" cy="1938992"/>
          </a:xfrm>
          <a:prstGeom prst="rect">
            <a:avLst/>
          </a:prstGeom>
        </p:spPr>
        <p:txBody>
          <a:bodyPr wrap="square">
            <a:spAutoFit/>
          </a:bodyPr>
          <a:lstStyle/>
          <a:p>
            <a:r>
              <a:rPr lang="as-IN" sz="2400" dirty="0">
                <a:ln w="0">
                  <a:solidFill>
                    <a:srgbClr val="CC0066"/>
                  </a:solidFill>
                </a:ln>
                <a:solidFill>
                  <a:srgbClr val="002060"/>
                </a:solidFill>
                <a:effectLst>
                  <a:outerShdw blurRad="38100" dist="19050" dir="2700000" algn="tl" rotWithShape="0">
                    <a:schemeClr val="dk1">
                      <a:alpha val="40000"/>
                    </a:schemeClr>
                  </a:outerShdw>
                </a:effectLst>
                <a:latin typeface="arial" panose="020B0604020202020204" pitchFamily="34" charset="0"/>
              </a:rPr>
              <a:t>আলফা কণা বৈশিষ্ট্য</a:t>
            </a:r>
            <a:r>
              <a:rPr lang="bn-IN" sz="2400" dirty="0">
                <a:ln w="0">
                  <a:solidFill>
                    <a:srgbClr val="CC0066"/>
                  </a:solidFill>
                </a:ln>
                <a:solidFill>
                  <a:srgbClr val="002060"/>
                </a:solidFill>
                <a:effectLst>
                  <a:outerShdw blurRad="38100" dist="19050" dir="2700000" algn="tl" rotWithShape="0">
                    <a:schemeClr val="dk1">
                      <a:alpha val="40000"/>
                    </a:schemeClr>
                  </a:outerShdw>
                </a:effectLst>
                <a:latin typeface="arial" panose="020B0604020202020204" pitchFamily="34" charset="0"/>
              </a:rPr>
              <a:t>ঃ</a:t>
            </a:r>
            <a:r>
              <a:rPr lang="as-IN" sz="2400" dirty="0">
                <a:ln w="0"/>
                <a:effectLst>
                  <a:outerShdw blurRad="38100" dist="19050" dir="2700000" algn="tl" rotWithShape="0">
                    <a:schemeClr val="dk1">
                      <a:alpha val="40000"/>
                    </a:schemeClr>
                  </a:outerShdw>
                </a:effectLst>
                <a:latin typeface="arial" panose="020B0604020202020204" pitchFamily="34" charset="0"/>
              </a:rPr>
              <a:t> আলফা-কণা অত্যন্ত সক্রিয় এবং শক্তিশালী হিলিয়াম পরমাণুর ন্যায় দুটি নিউট্রন এবং প্রোটন রয়েছে। এই কণাগুলিতে ন্যূনতম অনুপ্রবেশ শক্তি এবং সর্বাধিক আয়নীকরণ শক্তি রয়েছে। উচ্চ আয়নীকরণের শক্তির কারণে শরীরে প্রবেশ করলে তারা মারাত্মক ক্ষতি করতে পারে।</a:t>
            </a:r>
            <a:endParaRPr lang="en-US" sz="2400" dirty="0">
              <a:ln w="0"/>
              <a:effectLst>
                <a:outerShdw blurRad="38100" dist="19050" dir="2700000" algn="tl" rotWithShape="0">
                  <a:schemeClr val="dk1">
                    <a:alpha val="40000"/>
                  </a:schemeClr>
                </a:outerShdw>
              </a:effectLst>
            </a:endParaRPr>
          </a:p>
        </p:txBody>
      </p:sp>
      <p:sp>
        <p:nvSpPr>
          <p:cNvPr id="3" name="Rectangle 2"/>
          <p:cNvSpPr/>
          <p:nvPr/>
        </p:nvSpPr>
        <p:spPr>
          <a:xfrm>
            <a:off x="2008094" y="1467072"/>
            <a:ext cx="8153400" cy="1938992"/>
          </a:xfrm>
          <a:prstGeom prst="rect">
            <a:avLst/>
          </a:prstGeom>
        </p:spPr>
        <p:txBody>
          <a:bodyPr wrap="square">
            <a:spAutoFit/>
          </a:bodyPr>
          <a:lstStyle/>
          <a:p>
            <a:r>
              <a:rPr lang="as-IN" sz="2400" dirty="0">
                <a:ln w="0"/>
                <a:effectLst>
                  <a:outerShdw blurRad="38100" dist="19050" dir="2700000" algn="tl" rotWithShape="0">
                    <a:schemeClr val="dk1">
                      <a:alpha val="40000"/>
                    </a:schemeClr>
                  </a:outerShdw>
                </a:effectLst>
                <a:latin typeface="arial" panose="020B0604020202020204" pitchFamily="34" charset="0"/>
              </a:rPr>
              <a:t>আলফা কণার সংজ্ঞা দেয়া হয় এভাবে - আলফা কণা হলো কিছু তেজস্ক্রিয় পদার্থ দ্বারা নির্গত হিলিয়াম নিউক্লিয়াস। ... আলফা কণা = দুইটা প্রোটন + দুইটা নিউট্রন। সুতরাং, একটি আলফা কণার আধান = দুইটা প্রোটনের আধান + দুইটা নিউট্রনের আধান = (+ 1 × 2) + (0 × 2) = + 2 ।</a:t>
            </a:r>
            <a:endParaRPr lang="en-US" sz="2400" dirty="0">
              <a:ln w="0"/>
              <a:effectLst>
                <a:outerShdw blurRad="38100" dist="19050" dir="2700000" algn="tl" rotWithShape="0">
                  <a:schemeClr val="dk1">
                    <a:alpha val="40000"/>
                  </a:schemeClr>
                </a:outerShdw>
              </a:effectLst>
            </a:endParaRPr>
          </a:p>
        </p:txBody>
      </p:sp>
      <p:sp>
        <p:nvSpPr>
          <p:cNvPr id="4" name="TextBox 3"/>
          <p:cNvSpPr txBox="1"/>
          <p:nvPr/>
        </p:nvSpPr>
        <p:spPr>
          <a:xfrm>
            <a:off x="2133600" y="451410"/>
            <a:ext cx="7902388" cy="523220"/>
          </a:xfrm>
          <a:prstGeom prst="rect">
            <a:avLst/>
          </a:prstGeom>
          <a:noFill/>
        </p:spPr>
        <p:txBody>
          <a:bodyPr wrap="square" rtlCol="0">
            <a:spAutoFit/>
          </a:bodyPr>
          <a:lstStyle/>
          <a:p>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প্রশ্নঃ</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আলফা</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কণা</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ও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আলফা</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কণার</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বৈশিষ্ট</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বর্ণনা</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কর</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p>
        </p:txBody>
      </p:sp>
      <p:sp>
        <p:nvSpPr>
          <p:cNvPr id="5" name="TextBox 4"/>
          <p:cNvSpPr txBox="1"/>
          <p:nvPr/>
        </p:nvSpPr>
        <p:spPr>
          <a:xfrm>
            <a:off x="2008094" y="1032302"/>
            <a:ext cx="1981200" cy="461665"/>
          </a:xfrm>
          <a:prstGeom prst="rect">
            <a:avLst/>
          </a:prstGeom>
          <a:noFill/>
        </p:spPr>
        <p:txBody>
          <a:bodyPr wrap="square" rtlCol="0">
            <a:spAutoFit/>
          </a:bodyPr>
          <a:lstStyle/>
          <a:p>
            <a:r>
              <a:rPr lang="en-US" sz="24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400" dirty="0" err="1">
                <a:ln w="0">
                  <a:solidFill>
                    <a:srgbClr val="CC0066"/>
                  </a:solidFill>
                </a:ln>
                <a:solidFill>
                  <a:srgbClr val="002060"/>
                </a:solidFill>
                <a:effectLst>
                  <a:outerShdw blurRad="38100" dist="19050" dir="2700000" algn="tl" rotWithShape="0">
                    <a:schemeClr val="dk1">
                      <a:alpha val="40000"/>
                    </a:schemeClr>
                  </a:outerShdw>
                </a:effectLst>
              </a:rPr>
              <a:t>আলফা</a:t>
            </a:r>
            <a:r>
              <a:rPr lang="en-US" sz="2400" dirty="0">
                <a:ln w="0">
                  <a:solidFill>
                    <a:srgbClr val="CC0066"/>
                  </a:solidFill>
                </a:ln>
                <a:solidFill>
                  <a:srgbClr val="002060"/>
                </a:solidFill>
                <a:effectLst>
                  <a:outerShdw blurRad="38100" dist="19050" dir="2700000" algn="tl" rotWithShape="0">
                    <a:schemeClr val="dk1">
                      <a:alpha val="40000"/>
                    </a:schemeClr>
                  </a:outerShdw>
                </a:effectLst>
              </a:rPr>
              <a:t> ক</a:t>
            </a:r>
            <a:r>
              <a:rPr lang="bn-IN" sz="2400" dirty="0">
                <a:ln w="0">
                  <a:solidFill>
                    <a:srgbClr val="CC0066"/>
                  </a:solidFill>
                </a:ln>
                <a:solidFill>
                  <a:srgbClr val="002060"/>
                </a:solidFill>
                <a:effectLst>
                  <a:outerShdw blurRad="38100" dist="19050" dir="2700000" algn="tl" rotWithShape="0">
                    <a:schemeClr val="dk1">
                      <a:alpha val="40000"/>
                    </a:schemeClr>
                  </a:outerShdw>
                </a:effectLst>
              </a:rPr>
              <a:t>ণাঃ </a:t>
            </a:r>
            <a:r>
              <a:rPr lang="en-US" sz="2400" dirty="0">
                <a:ln w="0">
                  <a:solidFill>
                    <a:srgbClr val="CC0066"/>
                  </a:solidFill>
                </a:ln>
                <a:solidFill>
                  <a:srgbClr val="00206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670723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
        <p:cNvGrpSpPr/>
        <p:nvPr/>
      </p:nvGrpSpPr>
      <p:grpSpPr>
        <a:xfrm>
          <a:off x="0" y="0"/>
          <a:ext cx="0" cy="0"/>
          <a:chOff x="0" y="0"/>
          <a:chExt cx="0" cy="0"/>
        </a:xfrm>
      </p:grpSpPr>
      <p:pic>
        <p:nvPicPr>
          <p:cNvPr id="10649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670661"/>
            <a:ext cx="5791200" cy="418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98765">
            <a:off x="1804989" y="1420418"/>
            <a:ext cx="2513410" cy="164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4"/>
          <p:cNvPicPr>
            <a:picLocks noChangeAspect="1" noChangeArrowheads="1"/>
          </p:cNvPicPr>
          <p:nvPr/>
        </p:nvPicPr>
        <p:blipFill>
          <a:blip r:embed="rId4"/>
          <a:srcRect/>
          <a:stretch>
            <a:fillRect/>
          </a:stretch>
        </p:blipFill>
        <p:spPr bwMode="auto">
          <a:xfrm rot="20221631">
            <a:off x="1884760" y="1445420"/>
            <a:ext cx="2469356" cy="1913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ular Callout 1"/>
          <p:cNvSpPr/>
          <p:nvPr/>
        </p:nvSpPr>
        <p:spPr>
          <a:xfrm>
            <a:off x="4419641" y="1314450"/>
            <a:ext cx="6096017" cy="1200150"/>
          </a:xfrm>
          <a:prstGeom prst="wedgeRectCallout">
            <a:avLst>
              <a:gd name="adj1" fmla="val -52034"/>
              <a:gd name="adj2" fmla="val 126251"/>
            </a:avLst>
          </a:prstGeom>
        </p:spPr>
        <p:style>
          <a:lnRef idx="1">
            <a:schemeClr val="accent6"/>
          </a:lnRef>
          <a:fillRef idx="2">
            <a:schemeClr val="accent6"/>
          </a:fillRef>
          <a:effectRef idx="1">
            <a:schemeClr val="accent6"/>
          </a:effectRef>
          <a:fontRef idx="minor">
            <a:schemeClr val="dk1"/>
          </a:fontRef>
        </p:style>
        <p:txBody>
          <a:bodyPr anchor="ctr">
            <a:prstTxWarp prst="textPlain">
              <a:avLst>
                <a:gd name="adj" fmla="val 49768"/>
              </a:avLst>
            </a:prstTxWarp>
          </a:bodyPr>
          <a:lstStyle/>
          <a:p>
            <a:pPr algn="ctr">
              <a:defRPr/>
            </a:pPr>
            <a:r>
              <a:rPr lang="en-US" b="1"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a:t>
            </a:r>
            <a:r>
              <a:rPr lang="en-US" b="1" dirty="0" err="1">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শতভাগ</a:t>
            </a:r>
            <a:r>
              <a:rPr lang="en-US" b="1"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 </a:t>
            </a:r>
            <a:r>
              <a:rPr lang="en-US" b="1" dirty="0" err="1">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অনলাইন</a:t>
            </a:r>
            <a:r>
              <a:rPr lang="en-US" b="1"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 </a:t>
            </a:r>
            <a:r>
              <a:rPr lang="en-US" b="1" dirty="0" err="1">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শিক্ষা</a:t>
            </a:r>
            <a:r>
              <a:rPr lang="en-US" b="1"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 </a:t>
            </a:r>
            <a:r>
              <a:rPr lang="en-US" b="1" dirty="0" err="1">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কার্যক্রম</a:t>
            </a:r>
            <a:r>
              <a:rPr lang="en-US" b="1"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 </a:t>
            </a:r>
            <a:r>
              <a:rPr lang="en-US" b="1" dirty="0" err="1">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বাস্তবায়ন</a:t>
            </a:r>
            <a:r>
              <a:rPr lang="en-US" b="1"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 </a:t>
            </a:r>
            <a:r>
              <a:rPr lang="en-US" b="1" dirty="0" err="1">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হলে</a:t>
            </a:r>
            <a:r>
              <a:rPr lang="en-US" sz="2100" b="1"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a:t>
            </a:r>
          </a:p>
          <a:p>
            <a:pPr algn="ctr">
              <a:defRPr/>
            </a:pPr>
            <a:r>
              <a:rPr lang="en-US" sz="1350" b="1" dirty="0" err="1">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সকল</a:t>
            </a:r>
            <a:r>
              <a:rPr lang="en-US" sz="1350" b="1" dirty="0">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 </a:t>
            </a:r>
            <a:r>
              <a:rPr lang="en-US" sz="1350" b="1" dirty="0" err="1">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স্তরের</a:t>
            </a:r>
            <a:r>
              <a:rPr lang="en-US" sz="1350" b="1" dirty="0">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 </a:t>
            </a:r>
            <a:r>
              <a:rPr lang="en-US" sz="1350" b="1" dirty="0" err="1">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শিক্ষার্থীর</a:t>
            </a:r>
            <a:r>
              <a:rPr lang="en-US" sz="1350" b="1" dirty="0">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 </a:t>
            </a:r>
            <a:r>
              <a:rPr lang="en-US" sz="1350" b="1" dirty="0" err="1">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ফেলের</a:t>
            </a:r>
            <a:r>
              <a:rPr lang="en-US" sz="1350" b="1" dirty="0">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 </a:t>
            </a:r>
            <a:r>
              <a:rPr lang="en-US" sz="1350" b="1" dirty="0" err="1">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হার</a:t>
            </a:r>
            <a:r>
              <a:rPr lang="en-US" sz="1350" b="1" dirty="0">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 </a:t>
            </a:r>
            <a:r>
              <a:rPr lang="en-US" sz="1350" b="1" dirty="0" err="1">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শূন্যের</a:t>
            </a:r>
            <a:r>
              <a:rPr lang="en-US" sz="1350" b="1" dirty="0">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 </a:t>
            </a:r>
            <a:r>
              <a:rPr lang="en-US" sz="1350" b="1" dirty="0" err="1">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কোটায়</a:t>
            </a:r>
            <a:r>
              <a:rPr lang="en-US" sz="1350" b="1" dirty="0">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 </a:t>
            </a:r>
            <a:r>
              <a:rPr lang="en-US" sz="1350" b="1" dirty="0" err="1">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যাবে</a:t>
            </a:r>
            <a:r>
              <a:rPr lang="en-US" sz="1350" b="1" dirty="0">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 </a:t>
            </a:r>
            <a:r>
              <a:rPr lang="en-US" sz="1350" b="1" dirty="0" err="1">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চলে</a:t>
            </a:r>
            <a:r>
              <a:rPr lang="en-US" sz="1350" b="1" dirty="0">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a:t>
            </a:r>
          </a:p>
        </p:txBody>
      </p:sp>
    </p:spTree>
    <p:extLst>
      <p:ext uri="{BB962C8B-B14F-4D97-AF65-F5344CB8AC3E}">
        <p14:creationId xmlns:p14="http://schemas.microsoft.com/office/powerpoint/2010/main" val="2582546692"/>
      </p:ext>
    </p:extLst>
  </p:cSld>
  <p:clrMapOvr>
    <a:masterClrMapping/>
  </p:clrMapOvr>
  <mc:AlternateContent xmlns:mc="http://schemas.openxmlformats.org/markup-compatibility/2006" xmlns:p14="http://schemas.microsoft.com/office/powerpoint/2010/main">
    <mc:Choice Requires="p14">
      <p:transition spd="slow" p14:dur="1200" advTm="45004">
        <p14:flip dir="r"/>
      </p:transition>
    </mc:Choice>
    <mc:Fallback xmlns="">
      <p:transition spd="slow" advTm="45004">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200275" y="1066800"/>
            <a:ext cx="7848600" cy="2123658"/>
          </a:xfrm>
          <a:prstGeom prst="rect">
            <a:avLst/>
          </a:prstGeom>
        </p:spPr>
        <p:txBody>
          <a:bodyPr wrap="square">
            <a:spAutoFit/>
          </a:bodyPr>
          <a:lstStyle/>
          <a:p>
            <a:pPr lvl="0">
              <a:defRPr/>
            </a:pPr>
            <a:r>
              <a:rPr lang="en-US" sz="4400" b="1" dirty="0">
                <a:ln w="11430"/>
                <a:solidFill>
                  <a:srgbClr val="D60093"/>
                </a:solidFill>
                <a:effectLst>
                  <a:outerShdw blurRad="50800" dist="39000" dir="5460000" algn="tl">
                    <a:srgbClr val="000000">
                      <a:alpha val="38000"/>
                    </a:srgbClr>
                  </a:outerShdw>
                </a:effectLst>
                <a:latin typeface="Arial"/>
                <a:cs typeface="NikoshBAN" pitchFamily="2" charset="0"/>
              </a:rPr>
              <a:t>     </a:t>
            </a:r>
            <a:r>
              <a:rPr lang="bn-IN" sz="4400" b="1" dirty="0">
                <a:ln w="11430"/>
                <a:solidFill>
                  <a:srgbClr val="D60093"/>
                </a:solidFill>
                <a:effectLst>
                  <a:outerShdw blurRad="50800" dist="39000" dir="5460000" algn="tl">
                    <a:srgbClr val="000000">
                      <a:alpha val="38000"/>
                    </a:srgbClr>
                  </a:outerShdw>
                </a:effectLst>
                <a:latin typeface="Arial"/>
                <a:cs typeface="NikoshBAN" pitchFamily="2" charset="0"/>
              </a:rPr>
              <a:t>আল্লাহ্‌ আমাদের </a:t>
            </a:r>
            <a:r>
              <a:rPr lang="en-US" sz="4400" b="1" dirty="0">
                <a:ln w="11430"/>
                <a:solidFill>
                  <a:srgbClr val="D60093"/>
                </a:solidFill>
                <a:effectLst>
                  <a:outerShdw blurRad="50800" dist="39000" dir="5460000" algn="tl">
                    <a:srgbClr val="000000">
                      <a:alpha val="38000"/>
                    </a:srgbClr>
                  </a:outerShdw>
                </a:effectLst>
                <a:latin typeface="Arial"/>
                <a:cs typeface="NikoshBAN" pitchFamily="2" charset="0"/>
              </a:rPr>
              <a:t>উ</a:t>
            </a:r>
            <a:r>
              <a:rPr lang="bn-IN" sz="4400" b="1" dirty="0">
                <a:ln w="11430"/>
                <a:solidFill>
                  <a:srgbClr val="D60093"/>
                </a:solidFill>
                <a:effectLst>
                  <a:outerShdw blurRad="50800" dist="39000" dir="5460000" algn="tl">
                    <a:srgbClr val="000000">
                      <a:alpha val="38000"/>
                    </a:srgbClr>
                  </a:outerShdw>
                </a:effectLst>
                <a:latin typeface="Arial"/>
                <a:cs typeface="NikoshBAN" pitchFamily="2" charset="0"/>
              </a:rPr>
              <a:t>পর সহায় হউন</a:t>
            </a:r>
          </a:p>
          <a:p>
            <a:pPr lvl="0">
              <a:defRPr/>
            </a:pPr>
            <a:r>
              <a:rPr lang="bn-IN" sz="4400" b="1" dirty="0">
                <a:ln w="11430"/>
                <a:solidFill>
                  <a:srgbClr val="D60093"/>
                </a:solidFill>
                <a:effectLst>
                  <a:outerShdw blurRad="50800" dist="39000" dir="5460000" algn="tl">
                    <a:srgbClr val="000000">
                      <a:alpha val="38000"/>
                    </a:srgbClr>
                  </a:outerShdw>
                </a:effectLst>
                <a:latin typeface="Arial"/>
                <a:cs typeface="NikoshBAN" pitchFamily="2" charset="0"/>
              </a:rPr>
              <a:t>              </a:t>
            </a:r>
            <a:r>
              <a:rPr lang="en-US" sz="4400" b="1" dirty="0">
                <a:ln w="11430"/>
                <a:solidFill>
                  <a:srgbClr val="D60093"/>
                </a:solidFill>
                <a:effectLst>
                  <a:outerShdw blurRad="50800" dist="39000" dir="5460000" algn="tl">
                    <a:srgbClr val="000000">
                      <a:alpha val="38000"/>
                    </a:srgbClr>
                  </a:outerShdw>
                </a:effectLst>
                <a:latin typeface="Arial"/>
                <a:cs typeface="NikoshBAN" pitchFamily="2" charset="0"/>
              </a:rPr>
              <a:t>  </a:t>
            </a:r>
            <a:r>
              <a:rPr lang="bn-IN" sz="4400" b="1" dirty="0">
                <a:ln w="11430"/>
                <a:solidFill>
                  <a:srgbClr val="D60093"/>
                </a:solidFill>
                <a:effectLst>
                  <a:outerShdw blurRad="50800" dist="39000" dir="5460000" algn="tl">
                    <a:srgbClr val="000000">
                      <a:alpha val="38000"/>
                    </a:srgbClr>
                  </a:outerShdw>
                </a:effectLst>
                <a:latin typeface="Arial"/>
                <a:cs typeface="NikoshBAN" pitchFamily="2" charset="0"/>
              </a:rPr>
              <a:t>আজ এ পর্যন্তই</a:t>
            </a:r>
          </a:p>
          <a:p>
            <a:pPr lvl="0">
              <a:defRPr/>
            </a:pPr>
            <a:r>
              <a:rPr lang="bn-IN" sz="4400" b="1" dirty="0">
                <a:ln w="11430"/>
                <a:solidFill>
                  <a:srgbClr val="D60093"/>
                </a:solidFill>
                <a:effectLst>
                  <a:outerShdw blurRad="50800" dist="39000" dir="5460000" algn="tl">
                    <a:srgbClr val="000000">
                      <a:alpha val="38000"/>
                    </a:srgbClr>
                  </a:outerShdw>
                </a:effectLst>
                <a:latin typeface="Arial"/>
                <a:cs typeface="NikoshBAN" pitchFamily="2" charset="0"/>
              </a:rPr>
              <a:t>              </a:t>
            </a:r>
            <a:r>
              <a:rPr lang="en-US" sz="4400" b="1" dirty="0">
                <a:ln w="11430"/>
                <a:solidFill>
                  <a:srgbClr val="D60093"/>
                </a:solidFill>
                <a:effectLst>
                  <a:outerShdw blurRad="50800" dist="39000" dir="5460000" algn="tl">
                    <a:srgbClr val="000000">
                      <a:alpha val="38000"/>
                    </a:srgbClr>
                  </a:outerShdw>
                </a:effectLst>
                <a:latin typeface="Arial"/>
                <a:cs typeface="NikoshBAN" pitchFamily="2" charset="0"/>
              </a:rPr>
              <a:t>  </a:t>
            </a:r>
            <a:r>
              <a:rPr lang="bn-IN" sz="4400" b="1" dirty="0">
                <a:ln w="11430"/>
                <a:solidFill>
                  <a:srgbClr val="D60093"/>
                </a:solidFill>
                <a:effectLst>
                  <a:outerShdw blurRad="50800" dist="39000" dir="5460000" algn="tl">
                    <a:srgbClr val="000000">
                      <a:alpha val="38000"/>
                    </a:srgbClr>
                  </a:outerShdw>
                </a:effectLst>
                <a:latin typeface="Arial"/>
                <a:cs typeface="NikoshBAN" pitchFamily="2" charset="0"/>
              </a:rPr>
              <a:t>খোদা হাফেজ</a:t>
            </a:r>
            <a:endParaRPr lang="en-US" sz="4400" b="1" dirty="0">
              <a:ln w="11430"/>
              <a:solidFill>
                <a:srgbClr val="D60093"/>
              </a:solidFill>
              <a:effectLst>
                <a:outerShdw blurRad="50800" dist="39000" dir="5460000" algn="tl">
                  <a:srgbClr val="000000">
                    <a:alpha val="38000"/>
                  </a:srgbClr>
                </a:outerShdw>
              </a:effectLst>
              <a:latin typeface="Arial"/>
              <a:cs typeface="NikoshBAN"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549568"/>
            <a:ext cx="798195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781800" y="5964280"/>
            <a:ext cx="1524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07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451410"/>
            <a:ext cx="7902388" cy="523220"/>
          </a:xfrm>
          <a:prstGeom prst="rect">
            <a:avLst/>
          </a:prstGeom>
          <a:noFill/>
        </p:spPr>
        <p:txBody>
          <a:bodyPr wrap="square" rtlCol="0">
            <a:spAutoFit/>
          </a:bodyPr>
          <a:lstStyle/>
          <a:p>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প্রশ্নঃ</a:t>
            </a:r>
            <a:r>
              <a:rPr lang="bn-IN" sz="2800" dirty="0">
                <a:ln w="0">
                  <a:solidFill>
                    <a:srgbClr val="CC0066"/>
                  </a:solidFill>
                </a:ln>
                <a:solidFill>
                  <a:srgbClr val="002060"/>
                </a:solidFill>
                <a:effectLst>
                  <a:outerShdw blurRad="38100" dist="19050" dir="2700000" algn="tl" rotWithShape="0">
                    <a:schemeClr val="dk1">
                      <a:alpha val="40000"/>
                    </a:schemeClr>
                  </a:outerShdw>
                </a:effectLst>
              </a:rPr>
              <a:t> বিটা</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কণা</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ও </a:t>
            </a:r>
            <a:r>
              <a:rPr lang="bn-IN" sz="2800" dirty="0">
                <a:ln w="0">
                  <a:solidFill>
                    <a:srgbClr val="CC0066"/>
                  </a:solidFill>
                </a:ln>
                <a:solidFill>
                  <a:srgbClr val="002060"/>
                </a:solidFill>
                <a:effectLst>
                  <a:outerShdw blurRad="38100" dist="19050" dir="2700000" algn="tl" rotWithShape="0">
                    <a:schemeClr val="dk1">
                      <a:alpha val="40000"/>
                    </a:schemeClr>
                  </a:outerShdw>
                </a:effectLst>
              </a:rPr>
              <a:t>বিটা</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কণার</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বৈশিষ্ট</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বর্ণনা</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কর</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p>
        </p:txBody>
      </p:sp>
      <p:sp>
        <p:nvSpPr>
          <p:cNvPr id="5" name="TextBox 4"/>
          <p:cNvSpPr txBox="1"/>
          <p:nvPr/>
        </p:nvSpPr>
        <p:spPr>
          <a:xfrm>
            <a:off x="1828800" y="1211803"/>
            <a:ext cx="1725706" cy="461665"/>
          </a:xfrm>
          <a:prstGeom prst="rect">
            <a:avLst/>
          </a:prstGeom>
          <a:noFill/>
        </p:spPr>
        <p:txBody>
          <a:bodyPr wrap="square" rtlCol="0">
            <a:spAutoFit/>
          </a:bodyPr>
          <a:lstStyle/>
          <a:p>
            <a:r>
              <a:rPr lang="en-US" sz="2400" dirty="0">
                <a:ln w="0">
                  <a:solidFill>
                    <a:srgbClr val="CC0066"/>
                  </a:solidFill>
                </a:ln>
                <a:solidFill>
                  <a:srgbClr val="002060"/>
                </a:solidFill>
                <a:effectLst>
                  <a:outerShdw blurRad="38100" dist="19050" dir="2700000" algn="tl" rotWithShape="0">
                    <a:schemeClr val="dk1">
                      <a:alpha val="40000"/>
                    </a:schemeClr>
                  </a:outerShdw>
                </a:effectLst>
              </a:rPr>
              <a:t> </a:t>
            </a:r>
            <a:r>
              <a:rPr lang="bn-IN" sz="2400" dirty="0">
                <a:ln w="0">
                  <a:solidFill>
                    <a:srgbClr val="CC0066"/>
                  </a:solidFill>
                </a:ln>
                <a:solidFill>
                  <a:srgbClr val="002060"/>
                </a:solidFill>
                <a:effectLst>
                  <a:outerShdw blurRad="38100" dist="19050" dir="2700000" algn="tl" rotWithShape="0">
                    <a:schemeClr val="dk1">
                      <a:alpha val="40000"/>
                    </a:schemeClr>
                  </a:outerShdw>
                </a:effectLst>
              </a:rPr>
              <a:t>বিটা</a:t>
            </a:r>
            <a:r>
              <a:rPr lang="en-US" sz="2400" dirty="0">
                <a:ln w="0">
                  <a:solidFill>
                    <a:srgbClr val="CC0066"/>
                  </a:solidFill>
                </a:ln>
                <a:solidFill>
                  <a:srgbClr val="002060"/>
                </a:solidFill>
                <a:effectLst>
                  <a:outerShdw blurRad="38100" dist="19050" dir="2700000" algn="tl" rotWithShape="0">
                    <a:schemeClr val="dk1">
                      <a:alpha val="40000"/>
                    </a:schemeClr>
                  </a:outerShdw>
                </a:effectLst>
              </a:rPr>
              <a:t> ক</a:t>
            </a:r>
            <a:r>
              <a:rPr lang="bn-IN" sz="2400" dirty="0">
                <a:ln w="0">
                  <a:solidFill>
                    <a:srgbClr val="CC0066"/>
                  </a:solidFill>
                </a:ln>
                <a:solidFill>
                  <a:srgbClr val="002060"/>
                </a:solidFill>
                <a:effectLst>
                  <a:outerShdw blurRad="38100" dist="19050" dir="2700000" algn="tl" rotWithShape="0">
                    <a:schemeClr val="dk1">
                      <a:alpha val="40000"/>
                    </a:schemeClr>
                  </a:outerShdw>
                </a:effectLst>
              </a:rPr>
              <a:t>ণাঃ </a:t>
            </a:r>
            <a:r>
              <a:rPr lang="en-US" sz="2400" dirty="0">
                <a:ln w="0">
                  <a:solidFill>
                    <a:srgbClr val="CC0066"/>
                  </a:solidFill>
                </a:ln>
                <a:solidFill>
                  <a:srgbClr val="002060"/>
                </a:solidFill>
                <a:effectLst>
                  <a:outerShdw blurRad="38100" dist="19050" dir="2700000" algn="tl" rotWithShape="0">
                    <a:schemeClr val="dk1">
                      <a:alpha val="40000"/>
                    </a:schemeClr>
                  </a:outerShdw>
                </a:effectLst>
              </a:rPr>
              <a:t> </a:t>
            </a:r>
          </a:p>
        </p:txBody>
      </p:sp>
      <p:sp>
        <p:nvSpPr>
          <p:cNvPr id="6" name="Rectangle 5"/>
          <p:cNvSpPr/>
          <p:nvPr/>
        </p:nvSpPr>
        <p:spPr>
          <a:xfrm>
            <a:off x="1828800" y="1673467"/>
            <a:ext cx="8610600" cy="1938992"/>
          </a:xfrm>
          <a:prstGeom prst="rect">
            <a:avLst/>
          </a:prstGeom>
        </p:spPr>
        <p:txBody>
          <a:bodyPr wrap="square">
            <a:spAutoFit/>
          </a:bodyPr>
          <a:lstStyle/>
          <a:p>
            <a:r>
              <a:rPr lang="as-IN" sz="2400" dirty="0">
                <a:ln w="0"/>
                <a:effectLst>
                  <a:outerShdw blurRad="38100" dist="19050" dir="2700000" algn="tl" rotWithShape="0">
                    <a:schemeClr val="dk1">
                      <a:alpha val="40000"/>
                    </a:schemeClr>
                  </a:outerShdw>
                </a:effectLst>
                <a:latin typeface="arial" panose="020B0604020202020204" pitchFamily="34" charset="0"/>
              </a:rPr>
              <a:t>বিটা কণাগুলি এক প্রকারের আয়নাইজিং রেডিয়েশন এবং বিকিরণ। এগুলো গামা রশ্মির চেয়ে অধিক আইওনাইজিং হিসাবে বিবেচিত হয় তবে আলফা কণাগুলির চেয়ে কম আয়নাইজিং হিসাবে বিবেচিত হয় । আয়োনাইজিং প্রভাব যত বেশি, জীবন্ত টিস্যুগুলির ক্ষতি তত বেশি।</a:t>
            </a:r>
            <a:endParaRPr lang="en-US" sz="2400" dirty="0">
              <a:ln w="0"/>
              <a:effectLst>
                <a:outerShdw blurRad="38100" dist="19050" dir="2700000" algn="tl" rotWithShape="0">
                  <a:schemeClr val="dk1">
                    <a:alpha val="40000"/>
                  </a:schemeClr>
                </a:outerShdw>
              </a:effectLst>
            </a:endParaRPr>
          </a:p>
        </p:txBody>
      </p:sp>
      <p:sp>
        <p:nvSpPr>
          <p:cNvPr id="7" name="Rectangle 6"/>
          <p:cNvSpPr/>
          <p:nvPr/>
        </p:nvSpPr>
        <p:spPr>
          <a:xfrm>
            <a:off x="1828802" y="3612459"/>
            <a:ext cx="8610599" cy="1569660"/>
          </a:xfrm>
          <a:prstGeom prst="rect">
            <a:avLst/>
          </a:prstGeom>
        </p:spPr>
        <p:txBody>
          <a:bodyPr wrap="square">
            <a:spAutoFit/>
          </a:bodyPr>
          <a:lstStyle/>
          <a:p>
            <a:r>
              <a:rPr lang="bn-IN" sz="2400" dirty="0">
                <a:ln w="0">
                  <a:solidFill>
                    <a:srgbClr val="CC0066"/>
                  </a:solidFill>
                </a:ln>
                <a:solidFill>
                  <a:srgbClr val="002060"/>
                </a:solidFill>
                <a:effectLst>
                  <a:outerShdw blurRad="38100" dist="19050" dir="2700000" algn="tl" rotWithShape="0">
                    <a:schemeClr val="dk1">
                      <a:alpha val="40000"/>
                    </a:schemeClr>
                  </a:outerShdw>
                </a:effectLst>
                <a:latin typeface="arial" panose="020B0604020202020204" pitchFamily="34" charset="0"/>
              </a:rPr>
              <a:t>বিটাকণার বৈশিষ্টঃ </a:t>
            </a:r>
            <a:r>
              <a:rPr lang="as-IN" sz="2400" dirty="0">
                <a:ln w="0"/>
                <a:effectLst>
                  <a:outerShdw blurRad="38100" dist="19050" dir="2700000" algn="tl" rotWithShape="0">
                    <a:schemeClr val="dk1">
                      <a:alpha val="40000"/>
                    </a:schemeClr>
                  </a:outerShdw>
                </a:effectLst>
                <a:latin typeface="arial" panose="020B0604020202020204" pitchFamily="34" charset="0"/>
              </a:rPr>
              <a:t>বিটা কণা হলো এক ধরনের ঋণাত্মক আধানযুক্ত কণা, এটির ভর ইলেকট্রনের ভরের সমান। একটি বিটা কণা, বিটা রশ্মি বা বিটা বিকিরণ (প্রতীক </a:t>
            </a:r>
            <a:r>
              <a:rPr lang="el-GR" sz="2400" dirty="0">
                <a:ln w="0"/>
                <a:effectLst>
                  <a:outerShdw blurRad="38100" dist="19050" dir="2700000" algn="tl" rotWithShape="0">
                    <a:schemeClr val="dk1">
                      <a:alpha val="40000"/>
                    </a:schemeClr>
                  </a:outerShdw>
                </a:effectLst>
                <a:latin typeface="arial" panose="020B0604020202020204" pitchFamily="34" charset="0"/>
              </a:rPr>
              <a:t>β) </a:t>
            </a:r>
            <a:r>
              <a:rPr lang="as-IN" sz="2400" dirty="0">
                <a:ln w="0"/>
                <a:effectLst>
                  <a:outerShdw blurRad="38100" dist="19050" dir="2700000" algn="tl" rotWithShape="0">
                    <a:schemeClr val="dk1">
                      <a:alpha val="40000"/>
                    </a:schemeClr>
                  </a:outerShdw>
                </a:effectLst>
                <a:latin typeface="arial" panose="020B0604020202020204" pitchFamily="34" charset="0"/>
              </a:rPr>
              <a:t>নামেও পরিচিত। এর ভেদন ক্ষমতা আলফা কণার চেয়ে বেশি।</a:t>
            </a:r>
            <a:endParaRPr lang="en-US" sz="2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42946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3272954"/>
            <a:ext cx="8610600" cy="2308324"/>
          </a:xfrm>
          <a:prstGeom prst="rect">
            <a:avLst/>
          </a:prstGeom>
        </p:spPr>
        <p:txBody>
          <a:bodyPr wrap="square">
            <a:spAutoFit/>
          </a:bodyPr>
          <a:lstStyle/>
          <a:p>
            <a:r>
              <a:rPr lang="as-IN" sz="2400" dirty="0">
                <a:ln w="0">
                  <a:solidFill>
                    <a:srgbClr val="CC0066"/>
                  </a:solidFill>
                </a:ln>
                <a:solidFill>
                  <a:srgbClr val="002060"/>
                </a:solidFill>
                <a:effectLst>
                  <a:outerShdw blurRad="38100" dist="19050" dir="2700000" algn="tl" rotWithShape="0">
                    <a:schemeClr val="dk1">
                      <a:alpha val="40000"/>
                    </a:schemeClr>
                  </a:outerShdw>
                </a:effectLst>
                <a:latin typeface="Google Sans"/>
              </a:rPr>
              <a:t>প্রধান বৈশিষ্ট্য</a:t>
            </a:r>
            <a:r>
              <a:rPr lang="bn-IN" sz="2400" dirty="0">
                <a:ln w="0">
                  <a:solidFill>
                    <a:srgbClr val="CC0066"/>
                  </a:solidFill>
                </a:ln>
                <a:solidFill>
                  <a:srgbClr val="002060"/>
                </a:solidFill>
                <a:effectLst>
                  <a:outerShdw blurRad="38100" dist="19050" dir="2700000" algn="tl" rotWithShape="0">
                    <a:schemeClr val="dk1">
                      <a:alpha val="40000"/>
                    </a:schemeClr>
                  </a:outerShdw>
                </a:effectLst>
                <a:latin typeface="Google Sans"/>
              </a:rPr>
              <a:t>ঃ </a:t>
            </a:r>
            <a:endParaRPr lang="as-IN" sz="2400" dirty="0">
              <a:ln w="0">
                <a:solidFill>
                  <a:srgbClr val="CC0066"/>
                </a:solidFill>
              </a:ln>
              <a:solidFill>
                <a:srgbClr val="002060"/>
              </a:solidFill>
              <a:effectLst>
                <a:outerShdw blurRad="38100" dist="19050" dir="2700000" algn="tl" rotWithShape="0">
                  <a:schemeClr val="dk1">
                    <a:alpha val="40000"/>
                  </a:schemeClr>
                </a:outerShdw>
              </a:effectLst>
              <a:latin typeface="Google Sans"/>
            </a:endParaRPr>
          </a:p>
          <a:p>
            <a:r>
              <a:rPr lang="as-IN" sz="2400" dirty="0">
                <a:ln w="0"/>
                <a:effectLst>
                  <a:outerShdw blurRad="38100" dist="19050" dir="2700000" algn="tl" rotWithShape="0">
                    <a:schemeClr val="dk1">
                      <a:alpha val="40000"/>
                    </a:schemeClr>
                  </a:outerShdw>
                </a:effectLst>
                <a:latin typeface="arial" panose="020B0604020202020204" pitchFamily="34" charset="0"/>
              </a:rPr>
              <a:t>বৈদ্যুতিক এবং চৌম্বকীয় ক্ষেত্রগুলি দ্বারা তারা অপসারণ না হওয়ায় তাদের কোনও বৈদ্যুতিক চার্জও নেই। তারা যথেষ্ট অনুপ্রবেশকারী যদিও তাদের আয়ন ক্ষমতার খুব কম রয়েছে। রেডনের গামা রশ্মি তারা 15 সেন্টিমিটার স্টিলের মধ্য দিয়ে যেতে পারে। এগুলি আলোর মতো তরঙ্গ তবে এক্স-রে এর চেয়ে অনেক বেশি শক্তিশালী।</a:t>
            </a:r>
            <a:endParaRPr lang="en-US" sz="2400" dirty="0">
              <a:ln w="0"/>
              <a:effectLst>
                <a:outerShdw blurRad="38100" dist="19050" dir="2700000" algn="tl" rotWithShape="0">
                  <a:schemeClr val="dk1">
                    <a:alpha val="40000"/>
                  </a:schemeClr>
                </a:outerShdw>
              </a:effectLst>
            </a:endParaRPr>
          </a:p>
        </p:txBody>
      </p:sp>
      <p:sp>
        <p:nvSpPr>
          <p:cNvPr id="3" name="Rectangle 2"/>
          <p:cNvSpPr/>
          <p:nvPr/>
        </p:nvSpPr>
        <p:spPr>
          <a:xfrm>
            <a:off x="1752600" y="1676400"/>
            <a:ext cx="8610600" cy="1569660"/>
          </a:xfrm>
          <a:prstGeom prst="rect">
            <a:avLst/>
          </a:prstGeom>
        </p:spPr>
        <p:txBody>
          <a:bodyPr wrap="square">
            <a:spAutoFit/>
          </a:bodyPr>
          <a:lstStyle/>
          <a:p>
            <a:r>
              <a:rPr lang="as-IN" sz="2400" dirty="0">
                <a:ln w="0"/>
                <a:effectLst>
                  <a:outerShdw blurRad="38100" dist="19050" dir="2700000" algn="tl" rotWithShape="0">
                    <a:schemeClr val="dk1">
                      <a:alpha val="40000"/>
                    </a:schemeClr>
                  </a:outerShdw>
                </a:effectLst>
                <a:latin typeface="arial" panose="020B0604020202020204" pitchFamily="34" charset="0"/>
              </a:rPr>
              <a:t>গামা রশ্মি বা গামা বিকিরণ (প্রতীক </a:t>
            </a:r>
            <a:r>
              <a:rPr lang="el-GR" sz="2400" dirty="0">
                <a:ln w="0"/>
                <a:effectLst>
                  <a:outerShdw blurRad="38100" dist="19050" dir="2700000" algn="tl" rotWithShape="0">
                    <a:schemeClr val="dk1">
                      <a:alpha val="40000"/>
                    </a:schemeClr>
                  </a:outerShdw>
                </a:effectLst>
                <a:latin typeface="arial" panose="020B0604020202020204" pitchFamily="34" charset="0"/>
              </a:rPr>
              <a:t>γ) </a:t>
            </a:r>
            <a:r>
              <a:rPr lang="as-IN" sz="2400" dirty="0">
                <a:ln w="0"/>
                <a:effectLst>
                  <a:outerShdw blurRad="38100" dist="19050" dir="2700000" algn="tl" rotWithShape="0">
                    <a:schemeClr val="dk1">
                      <a:alpha val="40000"/>
                    </a:schemeClr>
                  </a:outerShdw>
                </a:effectLst>
                <a:latin typeface="arial" panose="020B0604020202020204" pitchFamily="34" charset="0"/>
              </a:rPr>
              <a:t>একপ্রকার উচ্চ কম্পাঙ্কের খুব ছোট তরঙ্গদৈর্ঘ্য তড়িৎ-চুম্বকীয় বিকিরণ। ... ফরাসি রসায়নবিদ এবং পদার্থবিজ্ঞানী পল ভিলার্ড ১৯০০ সালে রেডিয়াম বিকিরণ নিয়ে পরীক্ষা করার সময় গামা রশ্মি আবিষ্কার করেন।</a:t>
            </a:r>
            <a:endParaRPr lang="en-US" sz="2400" dirty="0">
              <a:ln w="0"/>
              <a:effectLst>
                <a:outerShdw blurRad="38100" dist="19050" dir="2700000" algn="tl" rotWithShape="0">
                  <a:schemeClr val="dk1">
                    <a:alpha val="40000"/>
                  </a:schemeClr>
                </a:outerShdw>
              </a:effectLst>
            </a:endParaRPr>
          </a:p>
        </p:txBody>
      </p:sp>
      <p:sp>
        <p:nvSpPr>
          <p:cNvPr id="4" name="TextBox 3"/>
          <p:cNvSpPr txBox="1"/>
          <p:nvPr/>
        </p:nvSpPr>
        <p:spPr>
          <a:xfrm>
            <a:off x="2133600" y="451410"/>
            <a:ext cx="7902388" cy="523220"/>
          </a:xfrm>
          <a:prstGeom prst="rect">
            <a:avLst/>
          </a:prstGeom>
          <a:noFill/>
        </p:spPr>
        <p:txBody>
          <a:bodyPr wrap="square" rtlCol="0">
            <a:spAutoFit/>
          </a:bodyPr>
          <a:lstStyle/>
          <a:p>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প্রশ্নঃ</a:t>
            </a:r>
            <a:r>
              <a:rPr lang="bn-IN" sz="2800" dirty="0">
                <a:ln w="0">
                  <a:solidFill>
                    <a:srgbClr val="CC0066"/>
                  </a:solidFill>
                </a:ln>
                <a:solidFill>
                  <a:srgbClr val="002060"/>
                </a:solidFill>
                <a:effectLst>
                  <a:outerShdw blurRad="38100" dist="19050" dir="2700000" algn="tl" rotWithShape="0">
                    <a:schemeClr val="dk1">
                      <a:alpha val="40000"/>
                    </a:schemeClr>
                  </a:outerShdw>
                </a:effectLst>
              </a:rPr>
              <a:t> গামা রশ্মি</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ও</a:t>
            </a:r>
            <a:r>
              <a:rPr lang="bn-IN" sz="2800" dirty="0">
                <a:ln w="0">
                  <a:solidFill>
                    <a:srgbClr val="CC0066"/>
                  </a:solidFill>
                </a:ln>
                <a:solidFill>
                  <a:srgbClr val="002060"/>
                </a:solidFill>
                <a:effectLst>
                  <a:outerShdw blurRad="38100" dist="19050" dir="2700000" algn="tl" rotWithShape="0">
                    <a:schemeClr val="dk1">
                      <a:alpha val="40000"/>
                    </a:schemeClr>
                  </a:outerShdw>
                </a:effectLst>
              </a:rPr>
              <a:t> গামা রশ্মির</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বৈশিষ্ট</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বর্ণনা</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r>
              <a:rPr lang="en-US" sz="2800" dirty="0" err="1">
                <a:ln w="0">
                  <a:solidFill>
                    <a:srgbClr val="CC0066"/>
                  </a:solidFill>
                </a:ln>
                <a:solidFill>
                  <a:srgbClr val="002060"/>
                </a:solidFill>
                <a:effectLst>
                  <a:outerShdw blurRad="38100" dist="19050" dir="2700000" algn="tl" rotWithShape="0">
                    <a:schemeClr val="dk1">
                      <a:alpha val="40000"/>
                    </a:schemeClr>
                  </a:outerShdw>
                </a:effectLst>
              </a:rPr>
              <a:t>কর</a:t>
            </a:r>
            <a:r>
              <a:rPr lang="en-US" sz="2800" dirty="0">
                <a:ln w="0">
                  <a:solidFill>
                    <a:srgbClr val="CC0066"/>
                  </a:solidFill>
                </a:ln>
                <a:solidFill>
                  <a:srgbClr val="002060"/>
                </a:solidFill>
                <a:effectLst>
                  <a:outerShdw blurRad="38100" dist="19050" dir="2700000" algn="tl" rotWithShape="0">
                    <a:schemeClr val="dk1">
                      <a:alpha val="40000"/>
                    </a:schemeClr>
                  </a:outerShdw>
                </a:effectLst>
              </a:rPr>
              <a:t>। </a:t>
            </a:r>
          </a:p>
        </p:txBody>
      </p:sp>
      <p:sp>
        <p:nvSpPr>
          <p:cNvPr id="5" name="Rectangle 4"/>
          <p:cNvSpPr/>
          <p:nvPr/>
        </p:nvSpPr>
        <p:spPr>
          <a:xfrm>
            <a:off x="1752601" y="1192306"/>
            <a:ext cx="1899879" cy="523220"/>
          </a:xfrm>
          <a:prstGeom prst="rect">
            <a:avLst/>
          </a:prstGeom>
        </p:spPr>
        <p:txBody>
          <a:bodyPr wrap="none">
            <a:spAutoFit/>
          </a:bodyPr>
          <a:lstStyle/>
          <a:p>
            <a:r>
              <a:rPr lang="bn-IN" sz="2800" dirty="0">
                <a:ln w="0">
                  <a:solidFill>
                    <a:srgbClr val="CC0066"/>
                  </a:solidFill>
                </a:ln>
                <a:solidFill>
                  <a:srgbClr val="002060"/>
                </a:solidFill>
                <a:effectLst>
                  <a:outerShdw blurRad="38100" dist="19050" dir="2700000" algn="tl" rotWithShape="0">
                    <a:prstClr val="black">
                      <a:alpha val="40000"/>
                    </a:prstClr>
                  </a:outerShdw>
                </a:effectLst>
              </a:rPr>
              <a:t>গামা রশ্মিঃ</a:t>
            </a:r>
            <a:r>
              <a:rPr lang="en-US" sz="2800" dirty="0">
                <a:ln w="0">
                  <a:solidFill>
                    <a:srgbClr val="CC0066"/>
                  </a:solidFill>
                </a:ln>
                <a:solidFill>
                  <a:srgbClr val="002060"/>
                </a:solidFill>
                <a:effectLst>
                  <a:outerShdw blurRad="38100" dist="19050" dir="2700000" algn="tl" rotWithShape="0">
                    <a:prstClr val="black">
                      <a:alpha val="40000"/>
                    </a:prstClr>
                  </a:outerShdw>
                </a:effectLst>
              </a:rPr>
              <a:t> </a:t>
            </a:r>
            <a:endParaRPr lang="en-US" dirty="0"/>
          </a:p>
        </p:txBody>
      </p:sp>
    </p:spTree>
    <p:extLst>
      <p:ext uri="{BB962C8B-B14F-4D97-AF65-F5344CB8AC3E}">
        <p14:creationId xmlns:p14="http://schemas.microsoft.com/office/powerpoint/2010/main" val="4012730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2133600"/>
            <a:ext cx="8305800" cy="1938992"/>
          </a:xfrm>
          <a:prstGeom prst="rect">
            <a:avLst/>
          </a:prstGeom>
        </p:spPr>
        <p:txBody>
          <a:bodyPr wrap="square">
            <a:spAutoFit/>
          </a:bodyPr>
          <a:lstStyle/>
          <a:p>
            <a:r>
              <a:rPr lang="as-IN" sz="2400" dirty="0">
                <a:ln w="0">
                  <a:solidFill>
                    <a:srgbClr val="CC0066"/>
                  </a:solidFill>
                </a:ln>
                <a:solidFill>
                  <a:srgbClr val="002060"/>
                </a:solidFill>
                <a:effectLst>
                  <a:outerShdw blurRad="38100" dist="19050" dir="2700000" algn="tl" rotWithShape="0">
                    <a:schemeClr val="dk1">
                      <a:alpha val="40000"/>
                    </a:schemeClr>
                  </a:outerShdw>
                </a:effectLst>
                <a:latin typeface="arial" panose="020B0604020202020204" pitchFamily="34" charset="0"/>
              </a:rPr>
              <a:t>তেজস্ক্রিয় পদার্থের ব্যবহার</a:t>
            </a:r>
            <a:r>
              <a:rPr lang="bn-IN" sz="2400" dirty="0">
                <a:ln w="0">
                  <a:solidFill>
                    <a:srgbClr val="CC0066"/>
                  </a:solidFill>
                </a:ln>
                <a:solidFill>
                  <a:srgbClr val="002060"/>
                </a:solidFill>
                <a:effectLst>
                  <a:outerShdw blurRad="38100" dist="19050" dir="2700000" algn="tl" rotWithShape="0">
                    <a:schemeClr val="dk1">
                      <a:alpha val="40000"/>
                    </a:schemeClr>
                  </a:outerShdw>
                </a:effectLst>
                <a:latin typeface="arial" panose="020B0604020202020204" pitchFamily="34" charset="0"/>
              </a:rPr>
              <a:t>ঃ</a:t>
            </a:r>
            <a:r>
              <a:rPr lang="as-IN" sz="2400" dirty="0">
                <a:ln w="0"/>
                <a:effectLst>
                  <a:outerShdw blurRad="38100" dist="19050" dir="2700000" algn="tl" rotWithShape="0">
                    <a:schemeClr val="dk1">
                      <a:alpha val="40000"/>
                    </a:schemeClr>
                  </a:outerShdw>
                </a:effectLst>
                <a:latin typeface="arial" panose="020B0604020202020204" pitchFamily="34" charset="0"/>
              </a:rPr>
              <a:t> তেজস্ক্রিয়তা সম্পূর্ণরূপে একটি নিউক্লীয় ঘটনা । প্রাকৃতিক এবং কৃত্রিম তেজস্ক্রিয় মৌলের নিউক্লিয়াসের ভাঙ্গনের ফলে যে তেজস্ক্রিয় বিকিরণের সৃষ্টি হয় তাকে চিকিত্সাবিজ্ঞান, কৃষিকার্য, শিল্প প্রতিষ্ঠান, বৈজ্ঞানিক গবেষণা প্রভৃতি নানা ক্ষেত্রে ব্যাপক ভাবে ব্যবহৃত হচ্ছে ।</a:t>
            </a:r>
            <a:endParaRPr lang="en-US" sz="2400" dirty="0">
              <a:ln w="0"/>
              <a:effectLst>
                <a:outerShdw blurRad="38100" dist="19050" dir="2700000" algn="tl" rotWithShape="0">
                  <a:schemeClr val="dk1">
                    <a:alpha val="40000"/>
                  </a:schemeClr>
                </a:outerShdw>
              </a:effectLst>
            </a:endParaRPr>
          </a:p>
        </p:txBody>
      </p:sp>
      <p:sp>
        <p:nvSpPr>
          <p:cNvPr id="3" name="Rectangle 2"/>
          <p:cNvSpPr/>
          <p:nvPr/>
        </p:nvSpPr>
        <p:spPr>
          <a:xfrm>
            <a:off x="2133601" y="1219201"/>
            <a:ext cx="6838732" cy="584775"/>
          </a:xfrm>
          <a:prstGeom prst="rect">
            <a:avLst/>
          </a:prstGeom>
        </p:spPr>
        <p:txBody>
          <a:bodyPr wrap="none">
            <a:spAutoFit/>
          </a:bodyPr>
          <a:lstStyle/>
          <a:p>
            <a:r>
              <a:rPr lang="bn-IN" sz="3200" dirty="0">
                <a:ln w="0"/>
                <a:effectLst>
                  <a:outerShdw blurRad="38100" dist="19050" dir="2700000" algn="tl" rotWithShape="0">
                    <a:schemeClr val="dk1">
                      <a:alpha val="40000"/>
                    </a:schemeClr>
                  </a:outerShdw>
                </a:effectLst>
              </a:rPr>
              <a:t>প্রশ্নঃ </a:t>
            </a:r>
            <a:r>
              <a:rPr lang="as-IN" sz="3200" dirty="0">
                <a:ln w="0"/>
                <a:effectLst>
                  <a:outerShdw blurRad="38100" dist="19050" dir="2700000" algn="tl" rotWithShape="0">
                    <a:schemeClr val="dk1">
                      <a:alpha val="40000"/>
                    </a:schemeClr>
                  </a:outerShdw>
                </a:effectLst>
              </a:rPr>
              <a:t>তেজস্ক্রিয়তার ব্যবহার</a:t>
            </a:r>
            <a:r>
              <a:rPr lang="bn-IN" sz="3200" dirty="0">
                <a:ln w="0"/>
                <a:effectLst>
                  <a:outerShdw blurRad="38100" dist="19050" dir="2700000" algn="tl" rotWithShape="0">
                    <a:schemeClr val="dk1">
                      <a:alpha val="40000"/>
                    </a:schemeClr>
                  </a:outerShdw>
                </a:effectLst>
              </a:rPr>
              <a:t> বর্ণনা কর। </a:t>
            </a:r>
            <a:endParaRPr lang="en-US" sz="3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24775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828801"/>
            <a:ext cx="8839200" cy="4401205"/>
          </a:xfrm>
          <a:prstGeom prst="rect">
            <a:avLst/>
          </a:prstGeom>
        </p:spPr>
        <p:txBody>
          <a:bodyPr wrap="square">
            <a:spAutoFit/>
          </a:bodyPr>
          <a:lstStyle/>
          <a:p>
            <a:r>
              <a:rPr lang="as-IN" sz="2800" dirty="0">
                <a:ln w="0">
                  <a:solidFill>
                    <a:srgbClr val="002060"/>
                  </a:solidFill>
                </a:ln>
                <a:solidFill>
                  <a:srgbClr val="FF0000"/>
                </a:solidFill>
                <a:effectLst>
                  <a:outerShdw blurRad="38100" dist="19050" dir="2700000" algn="tl" rotWithShape="0">
                    <a:schemeClr val="dk1">
                      <a:alpha val="40000"/>
                    </a:schemeClr>
                  </a:outerShdw>
                </a:effectLst>
                <a:latin typeface="Orienta"/>
              </a:rPr>
              <a:t>এনালগঃ</a:t>
            </a:r>
            <a:r>
              <a:rPr lang="as-IN" sz="2800" dirty="0">
                <a:ln w="0"/>
                <a:effectLst>
                  <a:outerShdw blurRad="38100" dist="19050" dir="2700000" algn="tl" rotWithShape="0">
                    <a:schemeClr val="dk1">
                      <a:alpha val="40000"/>
                    </a:schemeClr>
                  </a:outerShdw>
                </a:effectLst>
                <a:latin typeface="Orienta"/>
              </a:rPr>
              <a:t> যে সব ঘটনার মান নিরবিচ্ছিন্নভাবে পরিবর্তিত হয় তাদেরকে বলা হয় এনালগ। যেমনঃ শব্দ, আলো, তাপমাত্রা, চাপ</a:t>
            </a:r>
            <a:r>
              <a:rPr lang="bn-IN" sz="2800" dirty="0">
                <a:ln w="0"/>
                <a:effectLst>
                  <a:outerShdw blurRad="38100" dist="19050" dir="2700000" algn="tl" rotWithShape="0">
                    <a:schemeClr val="dk1">
                      <a:alpha val="40000"/>
                    </a:schemeClr>
                  </a:outerShdw>
                </a:effectLst>
                <a:latin typeface="Orienta"/>
              </a:rPr>
              <a:t>,</a:t>
            </a:r>
            <a:r>
              <a:rPr lang="as-IN" sz="2800" dirty="0">
                <a:ln w="0"/>
                <a:effectLst>
                  <a:outerShdw blurRad="38100" dist="19050" dir="2700000" algn="tl" rotWithShape="0">
                    <a:schemeClr val="dk1">
                      <a:alpha val="40000"/>
                    </a:schemeClr>
                  </a:outerShdw>
                </a:effectLst>
                <a:latin typeface="Orienta"/>
              </a:rPr>
              <a:t> ইতাদি</a:t>
            </a:r>
            <a:r>
              <a:rPr lang="bn-IN" sz="2800" dirty="0">
                <a:ln w="0"/>
                <a:effectLst>
                  <a:outerShdw blurRad="38100" dist="19050" dir="2700000" algn="tl" rotWithShape="0">
                    <a:schemeClr val="dk1">
                      <a:alpha val="40000"/>
                    </a:schemeClr>
                  </a:outerShdw>
                </a:effectLst>
                <a:latin typeface="Orienta"/>
              </a:rPr>
              <a:t>। </a:t>
            </a:r>
            <a:endParaRPr lang="as-IN" sz="2800" dirty="0">
              <a:ln w="0"/>
              <a:effectLst>
                <a:outerShdw blurRad="38100" dist="19050" dir="2700000" algn="tl" rotWithShape="0">
                  <a:schemeClr val="dk1">
                    <a:alpha val="40000"/>
                  </a:schemeClr>
                </a:outerShdw>
              </a:effectLst>
              <a:latin typeface="Orienta"/>
            </a:endParaRPr>
          </a:p>
          <a:p>
            <a:r>
              <a:rPr lang="as-IN" sz="2800" dirty="0">
                <a:ln w="0">
                  <a:solidFill>
                    <a:srgbClr val="002060"/>
                  </a:solidFill>
                </a:ln>
                <a:solidFill>
                  <a:srgbClr val="FF0000"/>
                </a:solidFill>
                <a:effectLst>
                  <a:outerShdw blurRad="38100" dist="19050" dir="2700000" algn="tl" rotWithShape="0">
                    <a:schemeClr val="dk1">
                      <a:alpha val="40000"/>
                    </a:schemeClr>
                  </a:outerShdw>
                </a:effectLst>
                <a:latin typeface="Orienta"/>
              </a:rPr>
              <a:t>ডিজিটালঃ</a:t>
            </a:r>
            <a:r>
              <a:rPr lang="as-IN" sz="2800" dirty="0">
                <a:ln w="0"/>
                <a:effectLst>
                  <a:outerShdw blurRad="38100" dist="19050" dir="2700000" algn="tl" rotWithShape="0">
                    <a:schemeClr val="dk1">
                      <a:alpha val="40000"/>
                    </a:schemeClr>
                  </a:outerShdw>
                </a:effectLst>
                <a:latin typeface="Orienta"/>
              </a:rPr>
              <a:t> ডিজিটাল সংকেত বলতে সেই যোগাযোগ সংকেতকে বুঝায় যা কিছু নির্দিষ্ট মান গ্রহণ করতে পারে। এরা ছিন্নায়িত মানে পরিবর্তিত হতে পারে, এদের প্রত্যেককে পৃথক পৃথকভাবে চেনা যায়। এ ব্যবস্থায় বাইনারি কোড অর্থাৎ 0 ও 1 এর সাহায্যে কোন তথ্য, সংখ্যা, অক্ষর, বিশেষ সংকেত ইত্যাদি বোঝানো এবং প্রেরিত হয়।এই সংকেত ব্যবস্থায় অন অবস্থায় মান 1 এবং অফ অবস্থায় মান 0।</a:t>
            </a:r>
          </a:p>
        </p:txBody>
      </p:sp>
      <p:sp>
        <p:nvSpPr>
          <p:cNvPr id="3" name="Rectangle 2"/>
          <p:cNvSpPr/>
          <p:nvPr/>
        </p:nvSpPr>
        <p:spPr>
          <a:xfrm>
            <a:off x="2061882" y="739588"/>
            <a:ext cx="8225118" cy="523220"/>
          </a:xfrm>
          <a:prstGeom prst="rect">
            <a:avLst/>
          </a:prstGeom>
        </p:spPr>
        <p:txBody>
          <a:bodyPr wrap="square">
            <a:spAutoFit/>
          </a:bodyPr>
          <a:lstStyle/>
          <a:p>
            <a:pPr lvl="0"/>
            <a:r>
              <a:rPr lang="as-IN" sz="2800" b="1" dirty="0">
                <a:ln w="22225">
                  <a:solidFill>
                    <a:srgbClr val="002060"/>
                  </a:solidFill>
                  <a:prstDash val="solid"/>
                </a:ln>
                <a:solidFill>
                  <a:srgbClr val="FF0000"/>
                </a:solidFill>
                <a:latin typeface="Orienta"/>
              </a:rPr>
              <a:t>এনালগ ও ডিজিটাল ইলেকট্রনিক্স</a:t>
            </a:r>
            <a:r>
              <a:rPr lang="bn-IN" sz="2800" b="1" dirty="0">
                <a:ln w="22225">
                  <a:solidFill>
                    <a:srgbClr val="002060"/>
                  </a:solidFill>
                  <a:prstDash val="solid"/>
                </a:ln>
                <a:solidFill>
                  <a:srgbClr val="FF0000"/>
                </a:solidFill>
                <a:latin typeface="Orienta"/>
              </a:rPr>
              <a:t> </a:t>
            </a:r>
            <a:r>
              <a:rPr lang="en-US" sz="2800" b="1" dirty="0" err="1">
                <a:ln w="22225">
                  <a:solidFill>
                    <a:srgbClr val="002060"/>
                  </a:solidFill>
                  <a:prstDash val="solid"/>
                </a:ln>
                <a:solidFill>
                  <a:srgbClr val="FF0000"/>
                </a:solidFill>
                <a:latin typeface="Orienta"/>
              </a:rPr>
              <a:t>বলতে</a:t>
            </a:r>
            <a:r>
              <a:rPr lang="en-US" sz="2800" b="1" dirty="0">
                <a:ln w="22225">
                  <a:solidFill>
                    <a:srgbClr val="002060"/>
                  </a:solidFill>
                  <a:prstDash val="solid"/>
                </a:ln>
                <a:solidFill>
                  <a:srgbClr val="FF0000"/>
                </a:solidFill>
                <a:latin typeface="Orienta"/>
              </a:rPr>
              <a:t> </a:t>
            </a:r>
            <a:r>
              <a:rPr lang="en-US" sz="2800" b="1" dirty="0" err="1">
                <a:ln w="22225">
                  <a:solidFill>
                    <a:srgbClr val="002060"/>
                  </a:solidFill>
                  <a:prstDash val="solid"/>
                </a:ln>
                <a:solidFill>
                  <a:srgbClr val="FF0000"/>
                </a:solidFill>
                <a:latin typeface="Orienta"/>
              </a:rPr>
              <a:t>কি</a:t>
            </a:r>
            <a:r>
              <a:rPr lang="en-US" sz="2800" b="1" dirty="0">
                <a:ln w="22225">
                  <a:solidFill>
                    <a:srgbClr val="002060"/>
                  </a:solidFill>
                  <a:prstDash val="solid"/>
                </a:ln>
                <a:solidFill>
                  <a:srgbClr val="FF0000"/>
                </a:solidFill>
                <a:latin typeface="Orienta"/>
              </a:rPr>
              <a:t> </a:t>
            </a:r>
            <a:r>
              <a:rPr lang="en-US" sz="2800" b="1" dirty="0" err="1">
                <a:ln w="22225">
                  <a:solidFill>
                    <a:srgbClr val="002060"/>
                  </a:solidFill>
                  <a:prstDash val="solid"/>
                </a:ln>
                <a:solidFill>
                  <a:srgbClr val="FF0000"/>
                </a:solidFill>
                <a:latin typeface="Orienta"/>
              </a:rPr>
              <a:t>বুঝ</a:t>
            </a:r>
            <a:r>
              <a:rPr lang="en-US" sz="2800" b="1" dirty="0">
                <a:ln w="22225">
                  <a:solidFill>
                    <a:srgbClr val="002060"/>
                  </a:solidFill>
                  <a:prstDash val="solid"/>
                </a:ln>
                <a:solidFill>
                  <a:srgbClr val="FF0000"/>
                </a:solidFill>
                <a:latin typeface="Orienta"/>
              </a:rPr>
              <a:t> ? </a:t>
            </a:r>
            <a:endParaRPr lang="as-IN" sz="2800" b="1" dirty="0">
              <a:ln w="22225">
                <a:solidFill>
                  <a:srgbClr val="002060"/>
                </a:solidFill>
                <a:prstDash val="solid"/>
              </a:ln>
              <a:solidFill>
                <a:srgbClr val="FF0000"/>
              </a:solidFill>
              <a:latin typeface="Orienta"/>
            </a:endParaRPr>
          </a:p>
        </p:txBody>
      </p:sp>
    </p:spTree>
    <p:extLst>
      <p:ext uri="{BB962C8B-B14F-4D97-AF65-F5344CB8AC3E}">
        <p14:creationId xmlns:p14="http://schemas.microsoft.com/office/powerpoint/2010/main" val="1576942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990600"/>
            <a:ext cx="8686800" cy="1938992"/>
          </a:xfrm>
          <a:prstGeom prst="rect">
            <a:avLst/>
          </a:prstGeom>
        </p:spPr>
        <p:txBody>
          <a:bodyPr wrap="square">
            <a:spAutoFit/>
          </a:bodyPr>
          <a:lstStyle/>
          <a:p>
            <a:r>
              <a:rPr lang="as-IN" sz="2400" dirty="0">
                <a:ln w="0">
                  <a:solidFill>
                    <a:srgbClr val="002060"/>
                  </a:solidFill>
                </a:ln>
                <a:solidFill>
                  <a:srgbClr val="FF0000"/>
                </a:solidFill>
                <a:effectLst>
                  <a:outerShdw blurRad="38100" dist="19050" dir="2700000" algn="tl" rotWithShape="0">
                    <a:schemeClr val="dk1">
                      <a:alpha val="40000"/>
                    </a:schemeClr>
                  </a:outerShdw>
                </a:effectLst>
                <a:latin typeface="arial" panose="020B0604020202020204" pitchFamily="34" charset="0"/>
              </a:rPr>
              <a:t>এনালগ সংকেত/সিগনালঃ </a:t>
            </a:r>
            <a:r>
              <a:rPr lang="as-IN" sz="2400" dirty="0">
                <a:ln w="0"/>
                <a:effectLst>
                  <a:outerShdw blurRad="38100" dist="19050" dir="2700000" algn="tl" rotWithShape="0">
                    <a:schemeClr val="dk1">
                      <a:alpha val="40000"/>
                    </a:schemeClr>
                  </a:outerShdw>
                </a:effectLst>
                <a:latin typeface="arial" panose="020B0604020202020204" pitchFamily="34" charset="0"/>
              </a:rPr>
              <a:t>যে সংকেতের মান (ভোল্টেজ, কারেন্ট, অথবা কম্পাংক) সময়ের সাপেক্ষে নিরবিচ্ছিন্নভাবে পরিবর্তন হয় এবং যে কোন মূহুর্তে যে কোন মানে থাকতে পারে তাকে এনালগ সংকেত বলা হয়। একে অনেক সময় (</a:t>
            </a:r>
            <a:r>
              <a:rPr lang="en-US" sz="2400" dirty="0">
                <a:ln w="0"/>
                <a:effectLst>
                  <a:outerShdw blurRad="38100" dist="19050" dir="2700000" algn="tl" rotWithShape="0">
                    <a:schemeClr val="dk1">
                      <a:alpha val="40000"/>
                    </a:schemeClr>
                  </a:outerShdw>
                </a:effectLst>
                <a:latin typeface="arial" panose="020B0604020202020204" pitchFamily="34" charset="0"/>
              </a:rPr>
              <a:t>Continuous Time Signal) </a:t>
            </a:r>
            <a:r>
              <a:rPr lang="as-IN" sz="2400" dirty="0">
                <a:ln w="0"/>
                <a:effectLst>
                  <a:outerShdw blurRad="38100" dist="19050" dir="2700000" algn="tl" rotWithShape="0">
                    <a:schemeClr val="dk1">
                      <a:alpha val="40000"/>
                    </a:schemeClr>
                  </a:outerShdw>
                </a:effectLst>
                <a:latin typeface="arial" panose="020B0604020202020204" pitchFamily="34" charset="0"/>
              </a:rPr>
              <a:t>নিরবিচ্ছিন্ন সংকেত বলা হয়ে থাকে।</a:t>
            </a:r>
            <a:endParaRPr lang="en-US" sz="2400" dirty="0">
              <a:ln w="0"/>
              <a:effectLst>
                <a:outerShdw blurRad="38100" dist="19050" dir="2700000" algn="tl" rotWithShape="0">
                  <a:schemeClr val="dk1">
                    <a:alpha val="40000"/>
                  </a:schemeClr>
                </a:outerShdw>
              </a:effectLst>
            </a:endParaRPr>
          </a:p>
        </p:txBody>
      </p:sp>
      <p:sp>
        <p:nvSpPr>
          <p:cNvPr id="4" name="Rectangle 3"/>
          <p:cNvSpPr/>
          <p:nvPr/>
        </p:nvSpPr>
        <p:spPr>
          <a:xfrm>
            <a:off x="1828800" y="3505200"/>
            <a:ext cx="8059270" cy="2308324"/>
          </a:xfrm>
          <a:prstGeom prst="rect">
            <a:avLst/>
          </a:prstGeom>
        </p:spPr>
        <p:txBody>
          <a:bodyPr wrap="square">
            <a:spAutoFit/>
          </a:bodyPr>
          <a:lstStyle/>
          <a:p>
            <a:r>
              <a:rPr lang="as-IN" sz="2400" dirty="0">
                <a:ln w="0">
                  <a:solidFill>
                    <a:srgbClr val="002060"/>
                  </a:solidFill>
                </a:ln>
                <a:solidFill>
                  <a:srgbClr val="FF0000"/>
                </a:solidFill>
                <a:effectLst>
                  <a:outerShdw blurRad="38100" dist="19050" dir="2700000" algn="tl" rotWithShape="0">
                    <a:schemeClr val="dk1">
                      <a:alpha val="40000"/>
                    </a:schemeClr>
                  </a:outerShdw>
                </a:effectLst>
                <a:latin typeface="arial" panose="020B0604020202020204" pitchFamily="34" charset="0"/>
              </a:rPr>
              <a:t>ডিজিটাল</a:t>
            </a:r>
            <a:r>
              <a:rPr lang="bn-IN" sz="2400" dirty="0">
                <a:ln w="0">
                  <a:solidFill>
                    <a:srgbClr val="002060"/>
                  </a:solidFill>
                </a:ln>
                <a:solidFill>
                  <a:srgbClr val="FF0000"/>
                </a:solidFill>
                <a:effectLst>
                  <a:outerShdw blurRad="38100" dist="19050" dir="2700000" algn="tl" rotWithShape="0">
                    <a:schemeClr val="dk1">
                      <a:alpha val="40000"/>
                    </a:schemeClr>
                  </a:outerShdw>
                </a:effectLst>
                <a:latin typeface="arial" panose="020B0604020202020204" pitchFamily="34" charset="0"/>
              </a:rPr>
              <a:t> সংকেতঃ</a:t>
            </a:r>
            <a:r>
              <a:rPr lang="as-IN" sz="2400" dirty="0">
                <a:ln w="0"/>
                <a:effectLst>
                  <a:outerShdw blurRad="38100" dist="19050" dir="2700000" algn="tl" rotWithShape="0">
                    <a:schemeClr val="dk1">
                      <a:alpha val="40000"/>
                    </a:schemeClr>
                  </a:outerShdw>
                </a:effectLst>
                <a:latin typeface="arial" panose="020B0604020202020204" pitchFamily="34" charset="0"/>
              </a:rPr>
              <a:t> ডিজিটাল সংকেত বলতে সেই যোগাযোগ সংকেতকে বুঝায় যা কিছু নির্দিষ্ট মান গ্রহণ করতে পারে। এরা ছিন্নায়িত মানে পরিবর্তিত হতে পারে, এদের প্রত্যেককে পৃথক পৃথকভাবে চেনা যায়। এ ব্যবস্থায় বাইনারি কোড অর্থাৎ 0 ও 1 এর সাহায্যে কোন তথ্য, সংখ্যা, অক্ষর, বিশেষ সংকেত ইত্যাদি বোঝানো এবং প্রেরিত হয়।</a:t>
            </a:r>
            <a:endParaRPr lang="en-US" sz="2400" dirty="0">
              <a:ln w="0"/>
              <a:effectLst>
                <a:outerShdw blurRad="38100" dist="19050" dir="2700000" algn="tl" rotWithShape="0">
                  <a:schemeClr val="dk1">
                    <a:alpha val="40000"/>
                  </a:schemeClr>
                </a:outerShdw>
              </a:effectLst>
            </a:endParaRPr>
          </a:p>
        </p:txBody>
      </p:sp>
      <p:sp>
        <p:nvSpPr>
          <p:cNvPr id="5" name="Rectangle 4"/>
          <p:cNvSpPr/>
          <p:nvPr/>
        </p:nvSpPr>
        <p:spPr>
          <a:xfrm>
            <a:off x="2279277" y="331976"/>
            <a:ext cx="7548282" cy="523220"/>
          </a:xfrm>
          <a:prstGeom prst="rect">
            <a:avLst/>
          </a:prstGeom>
        </p:spPr>
        <p:txBody>
          <a:bodyPr wrap="square">
            <a:spAutoFit/>
          </a:bodyPr>
          <a:lstStyle/>
          <a:p>
            <a:pPr lvl="0"/>
            <a:r>
              <a:rPr lang="as-IN" sz="2800" b="1" dirty="0">
                <a:ln w="22225">
                  <a:solidFill>
                    <a:srgbClr val="002060"/>
                  </a:solidFill>
                  <a:prstDash val="solid"/>
                </a:ln>
                <a:solidFill>
                  <a:srgbClr val="FF0000"/>
                </a:solidFill>
                <a:latin typeface="Orienta"/>
              </a:rPr>
              <a:t>এনালগ ও ডিজিটাল </a:t>
            </a:r>
            <a:r>
              <a:rPr lang="bn-IN" sz="2800" b="1" dirty="0">
                <a:ln w="22225">
                  <a:solidFill>
                    <a:srgbClr val="002060"/>
                  </a:solidFill>
                  <a:prstDash val="solid"/>
                </a:ln>
                <a:solidFill>
                  <a:srgbClr val="FF0000"/>
                </a:solidFill>
                <a:latin typeface="Orienta"/>
              </a:rPr>
              <a:t>সংকেত </a:t>
            </a:r>
            <a:r>
              <a:rPr lang="en-US" sz="2800" b="1" dirty="0" err="1">
                <a:ln w="22225">
                  <a:solidFill>
                    <a:srgbClr val="002060"/>
                  </a:solidFill>
                  <a:prstDash val="solid"/>
                </a:ln>
                <a:solidFill>
                  <a:srgbClr val="FF0000"/>
                </a:solidFill>
                <a:latin typeface="Orienta"/>
              </a:rPr>
              <a:t>বলতে</a:t>
            </a:r>
            <a:r>
              <a:rPr lang="en-US" sz="2800" b="1" dirty="0">
                <a:ln w="22225">
                  <a:solidFill>
                    <a:srgbClr val="002060"/>
                  </a:solidFill>
                  <a:prstDash val="solid"/>
                </a:ln>
                <a:solidFill>
                  <a:srgbClr val="FF0000"/>
                </a:solidFill>
                <a:latin typeface="Orienta"/>
              </a:rPr>
              <a:t> </a:t>
            </a:r>
            <a:r>
              <a:rPr lang="en-US" sz="2800" b="1" dirty="0" err="1">
                <a:ln w="22225">
                  <a:solidFill>
                    <a:srgbClr val="002060"/>
                  </a:solidFill>
                  <a:prstDash val="solid"/>
                </a:ln>
                <a:solidFill>
                  <a:srgbClr val="FF0000"/>
                </a:solidFill>
                <a:latin typeface="Orienta"/>
              </a:rPr>
              <a:t>কি</a:t>
            </a:r>
            <a:r>
              <a:rPr lang="en-US" sz="2800" b="1" dirty="0">
                <a:ln w="22225">
                  <a:solidFill>
                    <a:srgbClr val="002060"/>
                  </a:solidFill>
                  <a:prstDash val="solid"/>
                </a:ln>
                <a:solidFill>
                  <a:srgbClr val="FF0000"/>
                </a:solidFill>
                <a:latin typeface="Orienta"/>
              </a:rPr>
              <a:t> </a:t>
            </a:r>
            <a:r>
              <a:rPr lang="en-US" sz="2800" b="1" dirty="0" err="1">
                <a:ln w="22225">
                  <a:solidFill>
                    <a:srgbClr val="002060"/>
                  </a:solidFill>
                  <a:prstDash val="solid"/>
                </a:ln>
                <a:solidFill>
                  <a:srgbClr val="FF0000"/>
                </a:solidFill>
                <a:latin typeface="Orienta"/>
              </a:rPr>
              <a:t>বুঝ</a:t>
            </a:r>
            <a:r>
              <a:rPr lang="en-US" sz="2800" b="1" dirty="0">
                <a:ln w="22225">
                  <a:solidFill>
                    <a:srgbClr val="002060"/>
                  </a:solidFill>
                  <a:prstDash val="solid"/>
                </a:ln>
                <a:solidFill>
                  <a:srgbClr val="FF0000"/>
                </a:solidFill>
                <a:latin typeface="Orienta"/>
              </a:rPr>
              <a:t> ? </a:t>
            </a:r>
            <a:endParaRPr lang="as-IN" sz="2800" b="1" dirty="0">
              <a:ln w="22225">
                <a:solidFill>
                  <a:srgbClr val="002060"/>
                </a:solidFill>
                <a:prstDash val="solid"/>
              </a:ln>
              <a:solidFill>
                <a:srgbClr val="FF0000"/>
              </a:solidFill>
              <a:latin typeface="Orienta"/>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3194" b="64039"/>
          <a:stretch/>
        </p:blipFill>
        <p:spPr>
          <a:xfrm>
            <a:off x="7010401" y="2541645"/>
            <a:ext cx="2233315" cy="775895"/>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403" b="64481"/>
          <a:stretch/>
        </p:blipFill>
        <p:spPr>
          <a:xfrm>
            <a:off x="6781801" y="5439734"/>
            <a:ext cx="2461914" cy="747581"/>
          </a:xfrm>
          <a:prstGeom prst="rect">
            <a:avLst/>
          </a:prstGeom>
        </p:spPr>
      </p:pic>
    </p:spTree>
    <p:extLst>
      <p:ext uri="{BB962C8B-B14F-4D97-AF65-F5344CB8AC3E}">
        <p14:creationId xmlns:p14="http://schemas.microsoft.com/office/powerpoint/2010/main" val="917294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319</TotalTime>
  <Words>1308</Words>
  <Application>Microsoft Office PowerPoint</Application>
  <PresentationFormat>Widescreen</PresentationFormat>
  <Paragraphs>205</Paragraphs>
  <Slides>41</Slides>
  <Notes>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7" baseType="lpstr">
      <vt:lpstr>Shonar Bangla</vt:lpstr>
      <vt:lpstr>Google Sans</vt:lpstr>
      <vt:lpstr>Vrinda</vt:lpstr>
      <vt:lpstr>NikoshBAN</vt:lpstr>
      <vt:lpstr>Book Antiqua</vt:lpstr>
      <vt:lpstr>Cambria Math</vt:lpstr>
      <vt:lpstr>Lato</vt:lpstr>
      <vt:lpstr>Calibri</vt:lpstr>
      <vt:lpstr>Times New Roman</vt:lpstr>
      <vt:lpstr>Calibri Light</vt:lpstr>
      <vt:lpstr>Century Gothic</vt:lpstr>
      <vt:lpstr>arial</vt:lpstr>
      <vt:lpstr>Orienta</vt:lpstr>
      <vt:lpstr>arial</vt: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এসো আমরা কিছু ছবি দেখে নাম বলার চেষ্টা করি।</vt:lpstr>
      <vt:lpstr>পাঠ শিরোনাম </vt:lpstr>
      <vt:lpstr>PowerPoint Presentation</vt:lpstr>
      <vt:lpstr>PowerPoint Presentation</vt:lpstr>
      <vt:lpstr>PowerPoint Presentation</vt:lpstr>
      <vt:lpstr>একক কাজ</vt:lpstr>
      <vt:lpstr>একক কাজের সমাধান</vt:lpstr>
      <vt:lpstr>মেমোরি ও স্টোরেজ ডিভাইস</vt:lpstr>
      <vt:lpstr>জোড়ায় কাজ</vt:lpstr>
      <vt:lpstr>জোড়ায় কাজের সমাধান</vt:lpstr>
      <vt:lpstr>মেমোরি ও স্টোরেজ ডিভাইস</vt:lpstr>
      <vt:lpstr>দলীয় কাজ</vt:lpstr>
      <vt:lpstr>দলীয় কাজের সমাধান</vt:lpstr>
      <vt:lpstr>মূল্যায়ন</vt:lpstr>
      <vt:lpstr>বাড়ির কাজ</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MECC</dc:creator>
  <cp:lastModifiedBy>user</cp:lastModifiedBy>
  <cp:revision>94</cp:revision>
  <dcterms:created xsi:type="dcterms:W3CDTF">2017-08-25T03:52:51Z</dcterms:created>
  <dcterms:modified xsi:type="dcterms:W3CDTF">2024-12-03T15:38:22Z</dcterms:modified>
</cp:coreProperties>
</file>